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341" r:id="rId2"/>
    <p:sldId id="374" r:id="rId3"/>
    <p:sldId id="401" r:id="rId4"/>
    <p:sldId id="737" r:id="rId5"/>
    <p:sldId id="739" r:id="rId6"/>
    <p:sldId id="816" r:id="rId7"/>
    <p:sldId id="346" r:id="rId8"/>
    <p:sldId id="345" r:id="rId9"/>
    <p:sldId id="294" r:id="rId10"/>
    <p:sldId id="296" r:id="rId11"/>
    <p:sldId id="377" r:id="rId12"/>
    <p:sldId id="815" r:id="rId13"/>
    <p:sldId id="342" r:id="rId14"/>
    <p:sldId id="339" r:id="rId15"/>
    <p:sldId id="297" r:id="rId16"/>
    <p:sldId id="402" r:id="rId17"/>
    <p:sldId id="355" r:id="rId18"/>
    <p:sldId id="343" r:id="rId19"/>
    <p:sldId id="344" r:id="rId20"/>
    <p:sldId id="908" r:id="rId21"/>
    <p:sldId id="895" r:id="rId22"/>
    <p:sldId id="897" r:id="rId23"/>
    <p:sldId id="822" r:id="rId24"/>
    <p:sldId id="742" r:id="rId25"/>
    <p:sldId id="762" r:id="rId26"/>
    <p:sldId id="764" r:id="rId27"/>
    <p:sldId id="763" r:id="rId28"/>
    <p:sldId id="765" r:id="rId29"/>
    <p:sldId id="767" r:id="rId30"/>
    <p:sldId id="768" r:id="rId31"/>
    <p:sldId id="821" r:id="rId32"/>
    <p:sldId id="756" r:id="rId33"/>
    <p:sldId id="772" r:id="rId34"/>
    <p:sldId id="770" r:id="rId35"/>
    <p:sldId id="799" r:id="rId36"/>
    <p:sldId id="751" r:id="rId37"/>
    <p:sldId id="769" r:id="rId38"/>
    <p:sldId id="356" r:id="rId39"/>
    <p:sldId id="354" r:id="rId40"/>
    <p:sldId id="338" r:id="rId41"/>
    <p:sldId id="823" r:id="rId42"/>
    <p:sldId id="824" r:id="rId43"/>
    <p:sldId id="825" r:id="rId44"/>
    <p:sldId id="826" r:id="rId45"/>
    <p:sldId id="827" r:id="rId46"/>
    <p:sldId id="828" r:id="rId47"/>
    <p:sldId id="830" r:id="rId48"/>
    <p:sldId id="829" r:id="rId49"/>
    <p:sldId id="831" r:id="rId50"/>
    <p:sldId id="832"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01"/>
    <p:restoredTop sz="95827"/>
  </p:normalViewPr>
  <p:slideViewPr>
    <p:cSldViewPr snapToGrid="0" snapToObjects="1">
      <p:cViewPr varScale="1">
        <p:scale>
          <a:sx n="134" d="100"/>
          <a:sy n="134" d="100"/>
        </p:scale>
        <p:origin x="16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D7CB0-38FB-2C4B-A2B2-30B4D1CAB326}" type="datetimeFigureOut">
              <a:rPr lang="en-US" smtClean="0"/>
              <a:t>10/31/22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EBC6A-8857-E541-91D9-9FE27E4EECCF}" type="slidenum">
              <a:rPr lang="en-US" smtClean="0"/>
              <a:t>‹#›</a:t>
            </a:fld>
            <a:endParaRPr lang="en-US"/>
          </a:p>
        </p:txBody>
      </p:sp>
    </p:spTree>
    <p:extLst>
      <p:ext uri="{BB962C8B-B14F-4D97-AF65-F5344CB8AC3E}">
        <p14:creationId xmlns:p14="http://schemas.microsoft.com/office/powerpoint/2010/main" val="7560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designed as a read-it-yourself guide to the basics of </a:t>
            </a:r>
            <a:r>
              <a:rPr lang="en-US" baseline="0" dirty="0" err="1"/>
              <a:t>InSAR</a:t>
            </a:r>
            <a:r>
              <a:rPr lang="en-US" baseline="0" dirty="0"/>
              <a:t>, a technique that can be used to image the movement of Earth’s surface at high resolution.</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224878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t>
            </a:r>
            <a:r>
              <a:rPr lang="en-US" dirty="0" err="1"/>
              <a:t>interferogram</a:t>
            </a:r>
            <a:r>
              <a:rPr lang="en-US" dirty="0"/>
              <a:t> of a strike-slip</a:t>
            </a:r>
            <a:r>
              <a:rPr lang="en-US" baseline="0" dirty="0"/>
              <a:t> earthquake (Bam, Iran, 2003), presented two different ways. On the left is the “wrapped” </a:t>
            </a:r>
            <a:r>
              <a:rPr lang="en-US" baseline="0" dirty="0" err="1"/>
              <a:t>interferogram</a:t>
            </a:r>
            <a:r>
              <a:rPr lang="en-US" baseline="0" dirty="0"/>
              <a:t>, which is the form we have seen several times already, with multiple fringes defining the deformation pattern (here blue-yellow-red is a motion toward the satellite of 28 mm). On the right is an “unwrapped” </a:t>
            </a:r>
            <a:r>
              <a:rPr lang="en-US" baseline="0" dirty="0" err="1"/>
              <a:t>interferogram</a:t>
            </a:r>
            <a:r>
              <a:rPr lang="en-US" baseline="0" dirty="0"/>
              <a:t> where the displacements associated with each fringe have been added together to give the total displacement—these are typically easier to interpret than the wrapped interferograms (again, here, red indicates movement toward the satellite, blue indicates movement away from the satellite). </a:t>
            </a:r>
          </a:p>
          <a:p>
            <a:endParaRPr lang="en-US" baseline="0" dirty="0"/>
          </a:p>
          <a:p>
            <a:r>
              <a:rPr lang="en-US" baseline="0" dirty="0"/>
              <a:t>Image source: G J Funning, B Parsons, T J Wright, J A Jackson and E J Fielding, 2005, Surface displacements and source parameters of the 2003 Bam, Iran earthquake from </a:t>
            </a:r>
            <a:r>
              <a:rPr lang="en-US" baseline="0" dirty="0" err="1"/>
              <a:t>Envisat</a:t>
            </a:r>
            <a:r>
              <a:rPr lang="en-US" baseline="0" dirty="0"/>
              <a:t> Advanced Synthetic Aperture Radar imagery, J. </a:t>
            </a:r>
            <a:r>
              <a:rPr lang="en-US" baseline="0" dirty="0" err="1"/>
              <a:t>Geophys</a:t>
            </a:r>
            <a:r>
              <a:rPr lang="en-US" baseline="0" dirty="0"/>
              <a:t>. Res., 110 (B9), B09406, doi:10.1029/2004JB003338.</a:t>
            </a:r>
          </a:p>
          <a:p>
            <a:r>
              <a:rPr lang="en-US" dirty="0"/>
              <a:t>http://</a:t>
            </a:r>
            <a:r>
              <a:rPr lang="en-US" dirty="0" err="1"/>
              <a:t>earthsciences.ucr.edu</a:t>
            </a:r>
            <a:r>
              <a:rPr lang="en-US" dirty="0"/>
              <a:t>/docs/funning_etal_2005_jgr_bam_earthquake.pdf</a:t>
            </a:r>
          </a:p>
          <a:p>
            <a:r>
              <a:rPr lang="en-US" dirty="0"/>
              <a:t>American Geophysical Union allows reuse of an image from a journal article for educational noncommercial purposes. Copyright is retained by AGU.</a:t>
            </a:r>
          </a:p>
          <a:p>
            <a:r>
              <a:rPr lang="en-US" dirty="0"/>
              <a:t>http://</a:t>
            </a:r>
            <a:r>
              <a:rPr lang="en-US" dirty="0" err="1"/>
              <a:t>publications.agu.org</a:t>
            </a:r>
            <a:r>
              <a:rPr lang="en-US" dirty="0"/>
              <a:t>/author-resource-center/usage-permissions/ </a:t>
            </a:r>
          </a:p>
        </p:txBody>
      </p:sp>
      <p:sp>
        <p:nvSpPr>
          <p:cNvPr id="4" name="Slide Number Placeholder 3"/>
          <p:cNvSpPr>
            <a:spLocks noGrp="1"/>
          </p:cNvSpPr>
          <p:nvPr>
            <p:ph type="sldNum" sz="quarter" idx="10"/>
          </p:nvPr>
        </p:nvSpPr>
        <p:spPr/>
        <p:txBody>
          <a:bodyPr/>
          <a:lstStyle/>
          <a:p>
            <a:fld id="{A5A01242-C346-D840-A634-00B7288E94E1}" type="slidenum">
              <a:rPr lang="en-US" smtClean="0"/>
              <a:t>17</a:t>
            </a:fld>
            <a:endParaRPr lang="en-US"/>
          </a:p>
        </p:txBody>
      </p:sp>
    </p:spTree>
    <p:extLst>
      <p:ext uri="{BB962C8B-B14F-4D97-AF65-F5344CB8AC3E}">
        <p14:creationId xmlns:p14="http://schemas.microsoft.com/office/powerpoint/2010/main" val="3892233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A7317-A1C4-F845-AB6E-1FCDDB1AE21C}" type="slidenum">
              <a:rPr lang="en-US"/>
              <a:pPr/>
              <a:t>18</a:t>
            </a:fld>
            <a:endParaRPr lang="en-US"/>
          </a:p>
        </p:txBody>
      </p:sp>
      <p:sp>
        <p:nvSpPr>
          <p:cNvPr id="194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94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r>
              <a:rPr lang="en-GB" dirty="0"/>
              <a:t>How to interpret</a:t>
            </a:r>
            <a:r>
              <a:rPr lang="en-GB" baseline="0" dirty="0"/>
              <a:t> an </a:t>
            </a:r>
            <a:r>
              <a:rPr lang="en-GB" baseline="0" dirty="0" err="1"/>
              <a:t>interferogram</a:t>
            </a:r>
            <a:r>
              <a:rPr lang="en-GB" baseline="0" dirty="0"/>
              <a:t>? To begin we have to be sure of the sign convention of the deformation signal. Here each </a:t>
            </a:r>
            <a:r>
              <a:rPr lang="en-GB" baseline="0" dirty="0" err="1"/>
              <a:t>colored</a:t>
            </a:r>
            <a:r>
              <a:rPr lang="en-GB" baseline="0" dirty="0"/>
              <a:t> “fringe” from blue to yellow to red represents a movement of the ground toward the satellite of 28.3 mm in the line-of-sight direction (this is often described as a decrease in the range—that is to say, the distance—between the satellite and the ground).</a:t>
            </a:r>
          </a:p>
          <a:p>
            <a:r>
              <a:rPr lang="en-GB" baseline="0" dirty="0"/>
              <a:t>If we assume that the </a:t>
            </a:r>
            <a:r>
              <a:rPr lang="en-GB" baseline="0" dirty="0" err="1"/>
              <a:t>color</a:t>
            </a:r>
            <a:r>
              <a:rPr lang="en-GB" baseline="0" dirty="0"/>
              <a:t> boundary between red and blue farthest to the south represents zero deformation (say), then each successive fringe cycle from blue-yellow-red represents an increasing movement of the ground toward the satellite of 28.3 mm, just like contours of elevation on a topographic map. </a:t>
            </a:r>
          </a:p>
          <a:p>
            <a:r>
              <a:rPr lang="en-GB" baseline="0" dirty="0"/>
              <a:t>The first fringe to the north of our zero fringe indicates a movement of 28.3 mm toward the satellite.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The second fringe to the north of our zero fringe indicates a movement of 56.6 mm toward the satellite. </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a:t>The tenth fringe</a:t>
            </a:r>
            <a:r>
              <a:rPr lang="en-GB" baseline="0" dirty="0"/>
              <a:t> to the north of our zero fringe indicates a movement of 283 mm toward the satellite. </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a:t>The 20th fringe</a:t>
            </a:r>
            <a:r>
              <a:rPr lang="en-GB" baseline="0" dirty="0"/>
              <a:t> to the north of our zero fringe indicates a movement of 566 mm towards the satellite. </a:t>
            </a:r>
          </a:p>
          <a:p>
            <a:r>
              <a:rPr lang="en-GB" dirty="0"/>
              <a:t>And so on . . .</a:t>
            </a:r>
          </a:p>
          <a:p>
            <a:r>
              <a:rPr lang="en-GB" dirty="0"/>
              <a:t>Given that the satellite was flying from south to north</a:t>
            </a:r>
            <a:r>
              <a:rPr lang="en-GB" baseline="0" dirty="0"/>
              <a:t> and looking to the east, the reductions in distance between satellite and ground are consistent with westward motion of the ground south of the fault.</a:t>
            </a:r>
            <a:endParaRPr lang="en-GB" dirty="0"/>
          </a:p>
          <a:p>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Image source: Tim Wright (University of Leeds) – used with permission</a:t>
            </a:r>
            <a:endParaRPr lang="en-GB" dirty="0"/>
          </a:p>
        </p:txBody>
      </p:sp>
    </p:spTree>
    <p:extLst>
      <p:ext uri="{BB962C8B-B14F-4D97-AF65-F5344CB8AC3E}">
        <p14:creationId xmlns:p14="http://schemas.microsoft.com/office/powerpoint/2010/main" val="3073731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171064-77D5-E344-AC3E-FC505ED9FB94}" type="slidenum">
              <a:rPr lang="en-US"/>
              <a:pPr/>
              <a:t>19</a:t>
            </a:fld>
            <a:endParaRPr lang="en-US"/>
          </a:p>
        </p:txBody>
      </p:sp>
      <p:sp>
        <p:nvSpPr>
          <p:cNvPr id="2150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2150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r>
              <a:rPr lang="en-GB" dirty="0"/>
              <a:t>If you plot</a:t>
            </a:r>
            <a:r>
              <a:rPr lang="en-GB" baseline="0" dirty="0"/>
              <a:t> a profile of the cumulative displacement represented by the fringes, you get a curve that looks something like this. Note that there is a discontinuity in the pattern in the </a:t>
            </a:r>
            <a:r>
              <a:rPr lang="en-GB" baseline="0" dirty="0" err="1"/>
              <a:t>center</a:t>
            </a:r>
            <a:r>
              <a:rPr lang="en-GB" baseline="0" dirty="0"/>
              <a:t>, around the city of </a:t>
            </a:r>
            <a:r>
              <a:rPr lang="en-GB" baseline="0" dirty="0" err="1"/>
              <a:t>Izmit</a:t>
            </a:r>
            <a:r>
              <a:rPr lang="en-GB" baseline="0" dirty="0"/>
              <a:t>; you have to repeat the analysis of the northern part of the deformation pattern separately, counting in from the edge of the deformation pattern like before. The shape of the curve is consistent with the expected elastic rebound from a strike-slip earthquake. The 1.2 m of line-of-sight displacement measured here corresponds to approximately 3.5 m of right-lateral offset.</a:t>
            </a:r>
          </a:p>
          <a:p>
            <a:endParaRPr lang="en-GB"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Image source: Tim Wright (University of Leeds) – used with permission</a:t>
            </a:r>
            <a:endParaRPr lang="en-GB" dirty="0"/>
          </a:p>
        </p:txBody>
      </p:sp>
    </p:spTree>
    <p:extLst>
      <p:ext uri="{BB962C8B-B14F-4D97-AF65-F5344CB8AC3E}">
        <p14:creationId xmlns:p14="http://schemas.microsoft.com/office/powerpoint/2010/main" val="129302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437D50-7FFC-6347-8959-240DA4460D53}" type="slidenum">
              <a:rPr lang="en-US" smtClean="0"/>
              <a:t>28</a:t>
            </a:fld>
            <a:endParaRPr lang="en-US"/>
          </a:p>
        </p:txBody>
      </p:sp>
    </p:spTree>
    <p:extLst>
      <p:ext uri="{BB962C8B-B14F-4D97-AF65-F5344CB8AC3E}">
        <p14:creationId xmlns:p14="http://schemas.microsoft.com/office/powerpoint/2010/main" val="1280592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437D50-7FFC-6347-8959-240DA4460D53}" type="slidenum">
              <a:rPr lang="en-US" smtClean="0"/>
              <a:t>29</a:t>
            </a:fld>
            <a:endParaRPr lang="en-US"/>
          </a:p>
        </p:txBody>
      </p:sp>
    </p:spTree>
    <p:extLst>
      <p:ext uri="{BB962C8B-B14F-4D97-AF65-F5344CB8AC3E}">
        <p14:creationId xmlns:p14="http://schemas.microsoft.com/office/powerpoint/2010/main" val="3997643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437D50-7FFC-6347-8959-240DA4460D53}" type="slidenum">
              <a:rPr lang="en-US" smtClean="0"/>
              <a:t>30</a:t>
            </a:fld>
            <a:endParaRPr lang="en-US"/>
          </a:p>
        </p:txBody>
      </p:sp>
    </p:spTree>
    <p:extLst>
      <p:ext uri="{BB962C8B-B14F-4D97-AF65-F5344CB8AC3E}">
        <p14:creationId xmlns:p14="http://schemas.microsoft.com/office/powerpoint/2010/main" val="1398598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437D50-7FFC-6347-8959-240DA4460D53}" type="slidenum">
              <a:rPr lang="en-US" smtClean="0"/>
              <a:t>32</a:t>
            </a:fld>
            <a:endParaRPr lang="en-US"/>
          </a:p>
        </p:txBody>
      </p:sp>
    </p:spTree>
    <p:extLst>
      <p:ext uri="{BB962C8B-B14F-4D97-AF65-F5344CB8AC3E}">
        <p14:creationId xmlns:p14="http://schemas.microsoft.com/office/powerpoint/2010/main" val="1362494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437D50-7FFC-6347-8959-240DA4460D53}" type="slidenum">
              <a:rPr lang="en-US" smtClean="0"/>
              <a:t>33</a:t>
            </a:fld>
            <a:endParaRPr lang="en-US"/>
          </a:p>
        </p:txBody>
      </p:sp>
    </p:spTree>
    <p:extLst>
      <p:ext uri="{BB962C8B-B14F-4D97-AF65-F5344CB8AC3E}">
        <p14:creationId xmlns:p14="http://schemas.microsoft.com/office/powerpoint/2010/main" val="1207322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437D50-7FFC-6347-8959-240DA4460D53}" type="slidenum">
              <a:rPr lang="en-US" smtClean="0"/>
              <a:t>34</a:t>
            </a:fld>
            <a:endParaRPr lang="en-US"/>
          </a:p>
        </p:txBody>
      </p:sp>
    </p:spTree>
    <p:extLst>
      <p:ext uri="{BB962C8B-B14F-4D97-AF65-F5344CB8AC3E}">
        <p14:creationId xmlns:p14="http://schemas.microsoft.com/office/powerpoint/2010/main" val="3043705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437D50-7FFC-6347-8959-240DA4460D53}" type="slidenum">
              <a:rPr lang="en-US" smtClean="0"/>
              <a:t>35</a:t>
            </a:fld>
            <a:endParaRPr lang="en-US"/>
          </a:p>
        </p:txBody>
      </p:sp>
    </p:spTree>
    <p:extLst>
      <p:ext uri="{BB962C8B-B14F-4D97-AF65-F5344CB8AC3E}">
        <p14:creationId xmlns:p14="http://schemas.microsoft.com/office/powerpoint/2010/main" val="3706723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itchFamily="34" charset="0"/>
                <a:ea typeface="ＭＳ Ｐゴシック" pitchFamily="34" charset="-128"/>
              </a:rPr>
              <a:t>Resolution is improved from a couple of km to 30 meter</a:t>
            </a: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fld id="{8796BC05-4478-476C-A5A4-9C3C5E225320}" type="slidenum">
              <a:rPr lang="en-GB" altLang="en-US" sz="1200"/>
              <a:pPr/>
              <a:t>4</a:t>
            </a:fld>
            <a:endParaRPr lang="en-GB" altLang="en-US" sz="1200"/>
          </a:p>
        </p:txBody>
      </p:sp>
    </p:spTree>
    <p:extLst>
      <p:ext uri="{BB962C8B-B14F-4D97-AF65-F5344CB8AC3E}">
        <p14:creationId xmlns:p14="http://schemas.microsoft.com/office/powerpoint/2010/main" val="701552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437D50-7FFC-6347-8959-240DA4460D53}" type="slidenum">
              <a:rPr lang="en-US" smtClean="0"/>
              <a:t>37</a:t>
            </a:fld>
            <a:endParaRPr lang="en-US"/>
          </a:p>
        </p:txBody>
      </p:sp>
    </p:spTree>
    <p:extLst>
      <p:ext uri="{BB962C8B-B14F-4D97-AF65-F5344CB8AC3E}">
        <p14:creationId xmlns:p14="http://schemas.microsoft.com/office/powerpoint/2010/main" val="2336107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problem with </a:t>
            </a:r>
            <a:r>
              <a:rPr lang="en-US" dirty="0" err="1"/>
              <a:t>InSAR</a:t>
            </a:r>
            <a:r>
              <a:rPr lang="en-US" dirty="0"/>
              <a:t>:</a:t>
            </a:r>
            <a:r>
              <a:rPr lang="en-US" baseline="0" dirty="0"/>
              <a:t> </a:t>
            </a:r>
            <a:r>
              <a:rPr lang="en-US" dirty="0" err="1"/>
              <a:t>decorrelation</a:t>
            </a:r>
            <a:r>
              <a:rPr lang="en-US" dirty="0"/>
              <a:t>. </a:t>
            </a:r>
            <a:r>
              <a:rPr lang="en-US" dirty="0" err="1"/>
              <a:t>InSAR</a:t>
            </a:r>
            <a:r>
              <a:rPr lang="en-US" dirty="0"/>
              <a:t> only works if the characteristics of the ground surface do not change between the two</a:t>
            </a:r>
            <a:r>
              <a:rPr lang="en-US" baseline="0" dirty="0"/>
              <a:t> image acquisitions, so that when you subtract the phase of one image from another, you only see changes in distance between the satellite and the ground. If the ground is changed in some way (e.g. by growing vegetation, or by covering the ground in snow), then there will be a change to the phase that is not due to movement in the ground, and you lose signal. </a:t>
            </a:r>
          </a:p>
          <a:p>
            <a:r>
              <a:rPr lang="en-US" baseline="0" dirty="0"/>
              <a:t>On the left is an </a:t>
            </a:r>
            <a:r>
              <a:rPr lang="en-US" baseline="0" dirty="0" err="1"/>
              <a:t>interferogram</a:t>
            </a:r>
            <a:r>
              <a:rPr lang="en-US" baseline="0" dirty="0"/>
              <a:t> of a small earthquake in Tibet. The </a:t>
            </a:r>
            <a:r>
              <a:rPr lang="en-US" baseline="0" dirty="0" err="1"/>
              <a:t>interferogram</a:t>
            </a:r>
            <a:r>
              <a:rPr lang="en-US" baseline="0" dirty="0"/>
              <a:t> is noisy (there is some atmospheric water vapor signal in it), but the earthquake can be seen in the east. On the right is an </a:t>
            </a:r>
            <a:r>
              <a:rPr lang="en-US" baseline="0" dirty="0" err="1"/>
              <a:t>interferogram</a:t>
            </a:r>
            <a:r>
              <a:rPr lang="en-US" baseline="0" dirty="0"/>
              <a:t> of the same place, but covering a slightly different timespan. From this data it is very difficult to make out where the earthquake was from; the reason is that there was snow on the ground on the first image, which caused a loss of signal in the interferogram (an effect known as </a:t>
            </a:r>
            <a:r>
              <a:rPr lang="en-US" baseline="0" dirty="0" err="1"/>
              <a:t>decorrelation</a:t>
            </a:r>
            <a:r>
              <a:rPr lang="en-US" baseline="0" dirty="0"/>
              <a:t>).</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Data from European Space Agency and processed by Gareth Funning</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38</a:t>
            </a:fld>
            <a:endParaRPr lang="en-US"/>
          </a:p>
        </p:txBody>
      </p:sp>
    </p:spTree>
    <p:extLst>
      <p:ext uri="{BB962C8B-B14F-4D97-AF65-F5344CB8AC3E}">
        <p14:creationId xmlns:p14="http://schemas.microsoft.com/office/powerpoint/2010/main" val="3627022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a:t>
            </a:r>
            <a:r>
              <a:rPr lang="en-US" baseline="0" dirty="0"/>
              <a:t> </a:t>
            </a:r>
            <a:r>
              <a:rPr lang="en-US" dirty="0"/>
              <a:t>illustrates</a:t>
            </a:r>
            <a:r>
              <a:rPr lang="en-US" baseline="0" dirty="0"/>
              <a:t> one of the problems we sometimes have with </a:t>
            </a:r>
            <a:r>
              <a:rPr lang="en-US" baseline="0" dirty="0" err="1"/>
              <a:t>InSAR</a:t>
            </a:r>
            <a:r>
              <a:rPr lang="en-US" baseline="0" dirty="0"/>
              <a:t>—the behavior of the atmosphere. </a:t>
            </a:r>
          </a:p>
          <a:p>
            <a:r>
              <a:rPr lang="en-US" baseline="0" dirty="0"/>
              <a:t>This </a:t>
            </a:r>
            <a:r>
              <a:rPr lang="en-US" baseline="0" dirty="0" err="1"/>
              <a:t>interferogram</a:t>
            </a:r>
            <a:r>
              <a:rPr lang="en-US" baseline="0" dirty="0"/>
              <a:t> was made from images acquired one day apart (part of the so-called “tandem” mission of the ERS-1 and ERS-2 satellites in 1995-96). There was no earthquake on that day. And yet there are fringes everywhere! It turns out that these represent differences in the atmosphere between the two SAR image acquisitions that went into making the </a:t>
            </a:r>
            <a:r>
              <a:rPr lang="en-US" baseline="0" dirty="0" err="1"/>
              <a:t>interferogram</a:t>
            </a:r>
            <a:r>
              <a:rPr lang="en-US" baseline="0" dirty="0"/>
              <a:t>, and not actual deformation of the ground. The presence of water vapor in the troposphere (the part of the atmosphere that is closest to the ground) can refract radar waves and generate these atmospheric signals, particularly when one of the images is acquired on a day when the atmosphere was particularly turbulent.</a:t>
            </a:r>
          </a:p>
          <a:p>
            <a:endParaRPr lang="en-US" baseline="0" dirty="0"/>
          </a:p>
          <a:p>
            <a:r>
              <a:rPr lang="en-US" baseline="0" dirty="0"/>
              <a:t>Data </a:t>
            </a:r>
            <a:r>
              <a:rPr lang="en-US" baseline="0"/>
              <a:t>from European </a:t>
            </a:r>
            <a:r>
              <a:rPr lang="en-US" baseline="0" dirty="0"/>
              <a:t>Space Agency and processed by Gareth Funning</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39</a:t>
            </a:fld>
            <a:endParaRPr lang="en-US"/>
          </a:p>
        </p:txBody>
      </p:sp>
    </p:spTree>
    <p:extLst>
      <p:ext uri="{BB962C8B-B14F-4D97-AF65-F5344CB8AC3E}">
        <p14:creationId xmlns:p14="http://schemas.microsoft.com/office/powerpoint/2010/main" val="2019303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a:t>
            </a:r>
            <a:r>
              <a:rPr lang="en-US" baseline="0" dirty="0"/>
              <a:t> the noise generated by the atmosphere and </a:t>
            </a:r>
            <a:r>
              <a:rPr lang="en-US" baseline="0" dirty="0" err="1"/>
              <a:t>decorrelation</a:t>
            </a:r>
            <a:r>
              <a:rPr lang="en-US" baseline="0" dirty="0"/>
              <a:t> caused by changes to the ground are problematic for </a:t>
            </a:r>
            <a:r>
              <a:rPr lang="en-US" baseline="0" dirty="0" err="1"/>
              <a:t>InSAR</a:t>
            </a:r>
            <a:r>
              <a:rPr lang="en-US" baseline="0" dirty="0"/>
              <a:t>. In the former case, the deformation signal we are interested in can be overprinted (i.e. changed) by something that is not deformation, potentially giving an incorrect estimate of the deformation, or even hiding it entirely (especially if the signal we are looking for is small). In the latter case, we may not get any signal at all, which is even worse!</a:t>
            </a:r>
          </a:p>
          <a:p>
            <a:r>
              <a:rPr lang="en-US" baseline="0" dirty="0"/>
              <a:t>Luckily, we can design satellite missions so that </a:t>
            </a:r>
            <a:r>
              <a:rPr lang="en-US" baseline="0" dirty="0" err="1"/>
              <a:t>decorrelation</a:t>
            </a:r>
            <a:r>
              <a:rPr lang="en-US" baseline="0" dirty="0"/>
              <a:t> can be reduced, either by using a longer radar wavelength (which makes the radar phase less sensitive to changes in general), or by reducing the amount of time between acquisitions (which reduces the probability that the ground surface will change significantly). Efforts to use weather data and/or GPS data to correct for atmospheric noise are currently being developed and show some promise.</a:t>
            </a:r>
          </a:p>
        </p:txBody>
      </p:sp>
      <p:sp>
        <p:nvSpPr>
          <p:cNvPr id="4" name="Slide Number Placeholder 3"/>
          <p:cNvSpPr>
            <a:spLocks noGrp="1"/>
          </p:cNvSpPr>
          <p:nvPr>
            <p:ph type="sldNum" sz="quarter" idx="10"/>
          </p:nvPr>
        </p:nvSpPr>
        <p:spPr/>
        <p:txBody>
          <a:bodyPr/>
          <a:lstStyle/>
          <a:p>
            <a:fld id="{A5A01242-C346-D840-A634-00B7288E94E1}" type="slidenum">
              <a:rPr lang="en-US" smtClean="0"/>
              <a:t>40</a:t>
            </a:fld>
            <a:endParaRPr lang="en-US"/>
          </a:p>
        </p:txBody>
      </p:sp>
    </p:spTree>
    <p:extLst>
      <p:ext uri="{BB962C8B-B14F-4D97-AF65-F5344CB8AC3E}">
        <p14:creationId xmlns:p14="http://schemas.microsoft.com/office/powerpoint/2010/main" val="581836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C1F1728-2092-FE46-85D8-58FDC3B1E82E}" type="slidenum">
              <a:rPr lang="en-US" sz="1200">
                <a:solidFill>
                  <a:prstClr val="black"/>
                </a:solidFill>
              </a:rPr>
              <a:pPr/>
              <a:t>7</a:t>
            </a:fld>
            <a:endParaRPr lang="en-US" sz="1200">
              <a:solidFill>
                <a:prstClr val="black"/>
              </a:solidFill>
            </a:endParaRPr>
          </a:p>
        </p:txBody>
      </p:sp>
      <p:sp>
        <p:nvSpPr>
          <p:cNvPr id="39938" name="Rectangle 2"/>
          <p:cNvSpPr>
            <a:spLocks noGrp="1" noRot="1" noChangeAspect="1" noChangeArrowheads="1" noTextEdit="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6867"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lIns="90901" tIns="45450" rIns="90901" bIns="45450"/>
          <a:lstStyle/>
          <a:p>
            <a:pPr eaLnBrk="1" hangingPunct="1"/>
            <a:r>
              <a:rPr lang="en-US" dirty="0"/>
              <a:t>Recall</a:t>
            </a:r>
            <a:r>
              <a:rPr lang="en-US" baseline="0" dirty="0"/>
              <a:t> that one wavelength of path length is equivalent to 2π of phase. Given that radar satellites orbit at several hundred km of elevation, it is not feasible to count the number of phase cycles for a single image . . .</a:t>
            </a:r>
            <a:endParaRPr lang="en-US" dirty="0"/>
          </a:p>
        </p:txBody>
      </p:sp>
    </p:spTree>
    <p:extLst>
      <p:ext uri="{BB962C8B-B14F-4D97-AF65-F5344CB8AC3E}">
        <p14:creationId xmlns:p14="http://schemas.microsoft.com/office/powerpoint/2010/main" val="178390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C1F1728-2092-FE46-85D8-58FDC3B1E82E}" type="slidenum">
              <a:rPr lang="en-US" sz="1200">
                <a:solidFill>
                  <a:prstClr val="black"/>
                </a:solidFill>
              </a:rPr>
              <a:pPr/>
              <a:t>8</a:t>
            </a:fld>
            <a:endParaRPr lang="en-US" sz="1200">
              <a:solidFill>
                <a:prstClr val="black"/>
              </a:solidFill>
            </a:endParaRPr>
          </a:p>
        </p:txBody>
      </p:sp>
      <p:sp>
        <p:nvSpPr>
          <p:cNvPr id="39938" name="Rectangle 2"/>
          <p:cNvSpPr>
            <a:spLocks noGrp="1" noRot="1" noChangeAspect="1" noChangeArrowheads="1" noTextEdit="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6867"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lIns="90901" tIns="45450" rIns="90901" bIns="45450"/>
          <a:lstStyle/>
          <a:p>
            <a:pPr eaLnBrk="1" hangingPunct="1"/>
            <a:r>
              <a:rPr lang="en-US" dirty="0"/>
              <a:t>.</a:t>
            </a:r>
            <a:r>
              <a:rPr lang="en-US" baseline="0" dirty="0"/>
              <a:t> . . S</a:t>
            </a:r>
            <a:r>
              <a:rPr lang="en-US" dirty="0"/>
              <a:t>o</a:t>
            </a:r>
            <a:r>
              <a:rPr lang="en-US" baseline="0" dirty="0"/>
              <a:t> what we do is compare (difference) the phase from two different passes of the same satellite over the same point on the ground. Assuming that we can correct for the position of the satellite (and we can), then any difference in phase between the two passes must be related to a change in distance between the satellite and the ground (i.e. a movement of the ground).</a:t>
            </a:r>
            <a:endParaRPr lang="en-US" dirty="0"/>
          </a:p>
        </p:txBody>
      </p:sp>
    </p:spTree>
    <p:extLst>
      <p:ext uri="{BB962C8B-B14F-4D97-AF65-F5344CB8AC3E}">
        <p14:creationId xmlns:p14="http://schemas.microsoft.com/office/powerpoint/2010/main" val="1186553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9493684-BE07-E944-A1BA-28AFBAAB2DB6}" type="slidenum">
              <a:rPr lang="en-US" sz="1200">
                <a:solidFill>
                  <a:prstClr val="black"/>
                </a:solidFill>
              </a:rPr>
              <a:pPr/>
              <a:t>9</a:t>
            </a:fld>
            <a:endParaRPr lang="en-US" sz="1200">
              <a:solidFill>
                <a:prstClr val="black"/>
              </a:solidFill>
            </a:endParaRPr>
          </a:p>
        </p:txBody>
      </p:sp>
      <p:sp>
        <p:nvSpPr>
          <p:cNvPr id="41986" name="Rectangle 2"/>
          <p:cNvSpPr>
            <a:spLocks noGrp="1" noRot="1" noChangeAspect="1" noChangeArrowheads="1" noTextEdit="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8915"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lIns="90901" tIns="45450" rIns="90901" bIns="45450"/>
          <a:lstStyle/>
          <a:p>
            <a:pPr eaLnBrk="1" hangingPunct="1"/>
            <a:r>
              <a:rPr lang="en-US" dirty="0"/>
              <a:t>So if the ground moves, we can detect</a:t>
            </a:r>
            <a:r>
              <a:rPr lang="en-US" baseline="0" dirty="0"/>
              <a:t> a phase shift when we subtract the phase of the second image from the phase of the first! </a:t>
            </a:r>
          </a:p>
          <a:p>
            <a:pPr eaLnBrk="1" hangingPunct="1"/>
            <a:r>
              <a:rPr lang="en-US" baseline="0" dirty="0"/>
              <a:t>It is important to note that we can only measure displacement of the ground toward or away from the satellite, in the line-of-sight direction between the two. Everything we measure is a “line-of-sight” displacement.</a:t>
            </a:r>
          </a:p>
        </p:txBody>
      </p:sp>
    </p:spTree>
    <p:extLst>
      <p:ext uri="{BB962C8B-B14F-4D97-AF65-F5344CB8AC3E}">
        <p14:creationId xmlns:p14="http://schemas.microsoft.com/office/powerpoint/2010/main" val="1092911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9493684-BE07-E944-A1BA-28AFBAAB2DB6}" type="slidenum">
              <a:rPr lang="en-US" sz="1200">
                <a:solidFill>
                  <a:prstClr val="black"/>
                </a:solidFill>
              </a:rPr>
              <a:pPr/>
              <a:t>10</a:t>
            </a:fld>
            <a:endParaRPr lang="en-US" sz="1200">
              <a:solidFill>
                <a:prstClr val="black"/>
              </a:solidFill>
            </a:endParaRPr>
          </a:p>
        </p:txBody>
      </p:sp>
      <p:sp>
        <p:nvSpPr>
          <p:cNvPr id="41986" name="Rectangle 2"/>
          <p:cNvSpPr>
            <a:spLocks noGrp="1" noRot="1" noChangeAspect="1" noChangeArrowheads="1" noTextEdit="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8915"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lIns="90901" tIns="45450" rIns="90901" bIns="45450"/>
          <a:lstStyle/>
          <a:p>
            <a:pPr eaLnBrk="1" hangingPunct="1"/>
            <a:r>
              <a:rPr lang="en-US" dirty="0"/>
              <a:t>It</a:t>
            </a:r>
            <a:r>
              <a:rPr lang="en-US" baseline="0" dirty="0"/>
              <a:t> is important to note that the only way we know that there has been movement of the ground is if different areas on the ground move different amounts—</a:t>
            </a:r>
            <a:r>
              <a:rPr lang="en-US" baseline="0" dirty="0" err="1"/>
              <a:t>InSAR</a:t>
            </a:r>
            <a:r>
              <a:rPr lang="en-US" baseline="0" dirty="0"/>
              <a:t> makes measurements of relative deformation. If the whole area moved by the same amount we would not see any relative phase shift. The cartoon here shows a slipping normal fault, and we would expect that the ground would move farther away from the satellite for an area directly next to the fault than an area farther away. The pattern of relative displacement that we see recorded in the </a:t>
            </a:r>
            <a:r>
              <a:rPr lang="en-US" baseline="0" dirty="0" err="1"/>
              <a:t>InSAR</a:t>
            </a:r>
            <a:r>
              <a:rPr lang="en-US" baseline="0" dirty="0"/>
              <a:t> data is typically diagnostic of the deformation source (e.g. for earthquakes, normal, reverse and strike-slip earthquakes all have different and distinct patterns).</a:t>
            </a:r>
            <a:endParaRPr lang="en-US" dirty="0"/>
          </a:p>
        </p:txBody>
      </p:sp>
    </p:spTree>
    <p:extLst>
      <p:ext uri="{BB962C8B-B14F-4D97-AF65-F5344CB8AC3E}">
        <p14:creationId xmlns:p14="http://schemas.microsoft.com/office/powerpoint/2010/main" val="1883144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02BC2-498A-3942-B6AB-AD1D9164412A}" type="slidenum">
              <a:rPr lang="en-US"/>
              <a:pPr/>
              <a:t>13</a:t>
            </a:fld>
            <a:endParaRPr lang="en-US"/>
          </a:p>
        </p:txBody>
      </p:sp>
      <p:sp>
        <p:nvSpPr>
          <p:cNvPr id="1741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741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r>
              <a:rPr lang="en-GB" baseline="0" dirty="0"/>
              <a:t>Here is how we make an </a:t>
            </a:r>
            <a:r>
              <a:rPr lang="en-GB" baseline="0" dirty="0" err="1"/>
              <a:t>InSAR</a:t>
            </a:r>
            <a:r>
              <a:rPr lang="en-GB" baseline="0" dirty="0"/>
              <a:t> image (we call them “</a:t>
            </a:r>
            <a:r>
              <a:rPr lang="en-GB" baseline="0" dirty="0" err="1"/>
              <a:t>interferograms</a:t>
            </a:r>
            <a:r>
              <a:rPr lang="en-GB" baseline="0" dirty="0"/>
              <a:t>”).</a:t>
            </a:r>
          </a:p>
          <a:p>
            <a:r>
              <a:rPr lang="en-GB" baseline="0" dirty="0"/>
              <a:t>Two SAR images are shown, amplitudes on the left, phases on the right. They are both from the same area of Turkey, acquired five weeks apart in the summer of 1999.</a:t>
            </a:r>
            <a:endParaRPr lang="en-GB" dirty="0"/>
          </a:p>
          <a:p>
            <a:r>
              <a:rPr lang="en-GB" dirty="0"/>
              <a:t>The amplitude images are used to match and align the two SAR images to each</a:t>
            </a:r>
            <a:r>
              <a:rPr lang="en-GB" baseline="0" dirty="0"/>
              <a:t> other, to make sure that when you difference the phase, you are differencing the phase for the “same” pixels. The various corrections that are made to the phase rely on having accurate information on the satellite orbits and topography of the area being imaged; however, such corrections are standard during processing, the orbits are closely monitored from the ground (the satellites also often carry dedicated instruments for the purpose), and projects such as the Shuttle Radar Topography Mission (SRTM) project have produced global digital elevation models that can be used to correct for topography.</a:t>
            </a:r>
          </a:p>
          <a:p>
            <a:endParaRPr lang="en-GB" baseline="0" dirty="0"/>
          </a:p>
          <a:p>
            <a:r>
              <a:rPr lang="en-GB" baseline="0" dirty="0"/>
              <a:t>Image source: Tim Wright (University of Leeds) – used with permission</a:t>
            </a:r>
          </a:p>
          <a:p>
            <a:r>
              <a:rPr lang="en-GB" baseline="0" dirty="0"/>
              <a:t>Learn more about the analysis described here from: Wright, T. J., Parsons, B. E., Jackson, J. A., Haynes, M., Fielding, E. J., England, P. C. and Clarke, P. J. (1999) Source parameters of the 1 October 1995 Dinar (Turkey) earthquake from SAR interferometry and seismic </a:t>
            </a:r>
            <a:r>
              <a:rPr lang="en-GB" baseline="0" dirty="0" err="1"/>
              <a:t>bodywave</a:t>
            </a:r>
            <a:r>
              <a:rPr lang="en-GB" baseline="0" dirty="0"/>
              <a:t> modelling, Earth Planet. Sci. </a:t>
            </a:r>
            <a:r>
              <a:rPr lang="en-GB" baseline="0" dirty="0" err="1"/>
              <a:t>Lett</a:t>
            </a:r>
            <a:r>
              <a:rPr lang="en-GB" baseline="0" dirty="0"/>
              <a:t>., 172, 23-37. http://</a:t>
            </a:r>
            <a:r>
              <a:rPr lang="en-GB" baseline="0" dirty="0" err="1"/>
              <a:t>www.sciencedirect.com</a:t>
            </a:r>
            <a:r>
              <a:rPr lang="en-GB" baseline="0" dirty="0"/>
              <a:t>/science/article/</a:t>
            </a:r>
            <a:r>
              <a:rPr lang="en-GB" baseline="0" dirty="0" err="1"/>
              <a:t>pii</a:t>
            </a:r>
            <a:r>
              <a:rPr lang="en-GB" baseline="0" dirty="0"/>
              <a:t>/S0012821X99001867 </a:t>
            </a:r>
            <a:endParaRPr lang="en-GB" dirty="0"/>
          </a:p>
        </p:txBody>
      </p:sp>
    </p:spTree>
    <p:extLst>
      <p:ext uri="{BB962C8B-B14F-4D97-AF65-F5344CB8AC3E}">
        <p14:creationId xmlns:p14="http://schemas.microsoft.com/office/powerpoint/2010/main" val="1580194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applications of </a:t>
            </a:r>
            <a:r>
              <a:rPr lang="en-US" dirty="0" err="1"/>
              <a:t>InSAR</a:t>
            </a:r>
            <a:r>
              <a:rPr lang="en-US" dirty="0"/>
              <a:t>. On the left</a:t>
            </a:r>
            <a:r>
              <a:rPr lang="en-US" baseline="0" dirty="0"/>
              <a:t> is a map of the western margin of South America (Peru and Chile) showing four major </a:t>
            </a:r>
            <a:r>
              <a:rPr lang="en-US" baseline="0" dirty="0" err="1"/>
              <a:t>subduction</a:t>
            </a:r>
            <a:r>
              <a:rPr lang="en-US" baseline="0" dirty="0"/>
              <a:t> zone earthquakes, plus the deformation associated with four active volcanoes in the Andes (some moving up, some moving down, depending on the details of the magmatic systems feeding the volcanoes).</a:t>
            </a:r>
          </a:p>
          <a:p>
            <a:r>
              <a:rPr lang="en-US" baseline="0" dirty="0"/>
              <a:t>Top right shows the cumulative displacement from analysis of multiple </a:t>
            </a:r>
            <a:r>
              <a:rPr lang="en-US" baseline="0" dirty="0" err="1"/>
              <a:t>interferograms</a:t>
            </a:r>
            <a:r>
              <a:rPr lang="en-US" baseline="0" dirty="0"/>
              <a:t> covering the Santa Clara Valley (northwest of San Jose in northern California) over a six-year period showing that the center of the valley rose by approximately 40 mm over that time, attributed to recharge of a major groundwater aquifer in the valley.</a:t>
            </a:r>
          </a:p>
          <a:p>
            <a:r>
              <a:rPr lang="en-US" baseline="0" dirty="0"/>
              <a:t>Bottom right shows the difference in water levels within the Everglades in south Florida between two dates in Fall 2004.</a:t>
            </a:r>
          </a:p>
          <a:p>
            <a:endParaRPr lang="en-US" baseline="0" dirty="0"/>
          </a:p>
          <a:p>
            <a:r>
              <a:rPr lang="en-US" baseline="0" dirty="0"/>
              <a:t>Image sources (clockwise from left):</a:t>
            </a:r>
          </a:p>
          <a:p>
            <a:pPr marL="171450" indent="-171450">
              <a:buFont typeface="Arial"/>
              <a:buChar char="•"/>
            </a:pPr>
            <a:r>
              <a:rPr lang="en-US" dirty="0"/>
              <a:t>Pritchard, M. E. and M. Simons (2004) Surveying volcanic arcs with satellite radar interferometry: The central Andes, Kamchatka, and beyond. GSA Today 14, 4-10. http://</a:t>
            </a:r>
            <a:r>
              <a:rPr lang="en-US" dirty="0" err="1"/>
              <a:t>www.geo.cornell.edu</a:t>
            </a:r>
            <a:r>
              <a:rPr lang="en-US" dirty="0"/>
              <a:t>/</a:t>
            </a:r>
            <a:r>
              <a:rPr lang="en-US" dirty="0" err="1"/>
              <a:t>eas</a:t>
            </a:r>
            <a:r>
              <a:rPr lang="en-US" dirty="0"/>
              <a:t>/</a:t>
            </a:r>
            <a:r>
              <a:rPr lang="en-US" dirty="0" err="1"/>
              <a:t>PeoplePlaces</a:t>
            </a:r>
            <a:r>
              <a:rPr lang="en-US" dirty="0"/>
              <a:t>/Faculty/matt/gsatv14n8_science.pdf</a:t>
            </a:r>
            <a:br>
              <a:rPr lang="en-US" dirty="0"/>
            </a:br>
            <a:r>
              <a:rPr lang="en-US" dirty="0"/>
              <a:t>Geological Society</a:t>
            </a:r>
            <a:r>
              <a:rPr lang="en-US" baseline="0" dirty="0"/>
              <a:t> of America allows reuse of a single figure from an article for education </a:t>
            </a:r>
            <a:r>
              <a:rPr lang="en-US" baseline="0" dirty="0" err="1"/>
              <a:t>noncommerical</a:t>
            </a:r>
            <a:r>
              <a:rPr lang="en-US" baseline="0" dirty="0"/>
              <a:t> purposes. Copyright is retained by GSA. http://</a:t>
            </a:r>
            <a:r>
              <a:rPr lang="en-US" baseline="0" dirty="0" err="1"/>
              <a:t>www.geosociety.org</a:t>
            </a:r>
            <a:r>
              <a:rPr lang="en-US" baseline="0" dirty="0"/>
              <a:t>/pubs/</a:t>
            </a:r>
            <a:r>
              <a:rPr lang="en-US" baseline="0" dirty="0" err="1"/>
              <a:t>copyrt.htm</a:t>
            </a:r>
            <a:endParaRPr lang="en-US" baseline="0" dirty="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a:t>Schmidt, D.</a:t>
            </a:r>
            <a:r>
              <a:rPr lang="en-US" baseline="0" dirty="0"/>
              <a:t> and R. </a:t>
            </a:r>
            <a:r>
              <a:rPr lang="en-US" dirty="0" err="1"/>
              <a:t>Bürgmann</a:t>
            </a:r>
            <a:r>
              <a:rPr lang="en-US" dirty="0"/>
              <a:t> (2003) Time-dependent land uplift and subsidence in the Santa Clara valley, California, from a large </a:t>
            </a:r>
            <a:r>
              <a:rPr lang="en-US" dirty="0" err="1"/>
              <a:t>interferometric</a:t>
            </a:r>
            <a:r>
              <a:rPr lang="en-US" dirty="0"/>
              <a:t> synthetic aperture radar data set. Journal of </a:t>
            </a:r>
            <a:r>
              <a:rPr lang="en-US" dirty="0" err="1"/>
              <a:t>Geophyical</a:t>
            </a:r>
            <a:r>
              <a:rPr lang="en-US" baseline="0" dirty="0"/>
              <a:t> Research Solid Earth, 108, B9, </a:t>
            </a:r>
            <a:r>
              <a:rPr lang="en-US" dirty="0"/>
              <a:t>DOI: 10.1029/2002JB002267. http://</a:t>
            </a:r>
            <a:r>
              <a:rPr lang="en-US" dirty="0" err="1"/>
              <a:t>onlinelibrary.wiley.com</a:t>
            </a:r>
            <a:r>
              <a:rPr lang="en-US" dirty="0"/>
              <a:t>/</a:t>
            </a:r>
            <a:r>
              <a:rPr lang="en-US" dirty="0" err="1"/>
              <a:t>doi</a:t>
            </a:r>
            <a:r>
              <a:rPr lang="en-US" dirty="0"/>
              <a:t>/10.1029/2002JB002267/</a:t>
            </a:r>
            <a:r>
              <a:rPr lang="en-US" dirty="0" err="1"/>
              <a:t>epdf</a:t>
            </a:r>
            <a:br>
              <a:rPr lang="en-US" dirty="0"/>
            </a:br>
            <a:r>
              <a:rPr lang="en-US" dirty="0"/>
              <a:t>American Geophysical Union allows reuse of an image from a journal article for educational noncommercial purposes. Copyright is retained by AGU.</a:t>
            </a:r>
            <a:r>
              <a:rPr lang="en-US" baseline="0" dirty="0"/>
              <a:t> </a:t>
            </a:r>
            <a:r>
              <a:rPr lang="en-US" dirty="0"/>
              <a:t>http://</a:t>
            </a:r>
            <a:r>
              <a:rPr lang="en-US" dirty="0" err="1"/>
              <a:t>publications.agu.org</a:t>
            </a:r>
            <a:r>
              <a:rPr lang="en-US" dirty="0"/>
              <a:t>/author-resource-center/usage-permissions/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err="1"/>
              <a:t>Wdowinski</a:t>
            </a:r>
            <a:r>
              <a:rPr lang="en-US" dirty="0"/>
              <a:t>, S., S. Kim, F. </a:t>
            </a:r>
            <a:r>
              <a:rPr lang="en-US" dirty="0" err="1"/>
              <a:t>Amelung</a:t>
            </a:r>
            <a:r>
              <a:rPr lang="en-US" dirty="0"/>
              <a:t>, and T. Dixon</a:t>
            </a:r>
            <a:r>
              <a:rPr lang="en-US" baseline="0" dirty="0"/>
              <a:t> (2006)</a:t>
            </a:r>
            <a:r>
              <a:rPr lang="en-US" dirty="0"/>
              <a:t> Wetland InSAR: A new space-based hydrological monitoring tool of wetlands surface water level changes, </a:t>
            </a:r>
            <a:r>
              <a:rPr lang="en-US" dirty="0" err="1"/>
              <a:t>GlobWetland</a:t>
            </a:r>
            <a:r>
              <a:rPr lang="en-US" dirty="0"/>
              <a:t> Symposium proceedings. https://</a:t>
            </a:r>
            <a:r>
              <a:rPr lang="en-US" dirty="0" err="1"/>
              <a:t>www.rsmas.miami.edu</a:t>
            </a:r>
            <a:r>
              <a:rPr lang="en-US" dirty="0"/>
              <a:t>/users/</a:t>
            </a:r>
            <a:r>
              <a:rPr lang="en-US" dirty="0" err="1"/>
              <a:t>swdowinski</a:t>
            </a:r>
            <a:r>
              <a:rPr lang="en-US" dirty="0"/>
              <a:t>/publications/</a:t>
            </a:r>
            <a:r>
              <a:rPr lang="en-US" dirty="0" err="1"/>
              <a:t>Wdowinski-GlobWetlands-proceedings.pdf</a:t>
            </a:r>
            <a:br>
              <a:rPr lang="en-US" dirty="0"/>
            </a:br>
            <a:r>
              <a:rPr lang="en-US" dirty="0" err="1"/>
              <a:t>GlobWetlands</a:t>
            </a:r>
            <a:r>
              <a:rPr lang="en-US" baseline="0" dirty="0"/>
              <a:t> Symposium is part of the open CGIAR. </a:t>
            </a:r>
            <a:r>
              <a:rPr lang="en-US" dirty="0"/>
              <a:t>https://</a:t>
            </a:r>
            <a:r>
              <a:rPr lang="en-US" dirty="0" err="1"/>
              <a:t>cgspace.cgiar.org</a:t>
            </a:r>
            <a:r>
              <a:rPr lang="en-US" dirty="0"/>
              <a:t>/</a:t>
            </a:r>
          </a:p>
          <a:p>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14</a:t>
            </a:fld>
            <a:endParaRPr lang="en-US"/>
          </a:p>
        </p:txBody>
      </p:sp>
    </p:spTree>
    <p:extLst>
      <p:ext uri="{BB962C8B-B14F-4D97-AF65-F5344CB8AC3E}">
        <p14:creationId xmlns:p14="http://schemas.microsoft.com/office/powerpoint/2010/main" val="1419080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a:t>
            </a:r>
            <a:r>
              <a:rPr lang="en-US" baseline="0" dirty="0"/>
              <a:t> earthquake </a:t>
            </a:r>
            <a:r>
              <a:rPr lang="en-US" baseline="0" dirty="0" err="1"/>
              <a:t>interferogram</a:t>
            </a:r>
            <a:r>
              <a:rPr lang="en-US" baseline="0" dirty="0"/>
              <a:t>, from the 2008 Wells, Nevada earthquake. In this case, each cycle of blue to yellow to red represents an increase in distance (a range increase) of 28 mm between the satellite and the ground. [Note that there is no standard convention for the color scheme of </a:t>
            </a:r>
            <a:r>
              <a:rPr lang="en-US" baseline="0" dirty="0" err="1"/>
              <a:t>interferograms</a:t>
            </a:r>
            <a:r>
              <a:rPr lang="en-US" baseline="0" dirty="0"/>
              <a:t>!]</a:t>
            </a:r>
          </a:p>
          <a:p>
            <a:r>
              <a:rPr lang="en-US" baseline="0" dirty="0"/>
              <a:t>The earthquake is represented by four concentric fringes. The whole pattern is about 10 km long and 8 km wide. Assuming that all of the line-of-sight deformation in this case represents vertical deformation, the four fringes represent a maximum of about 12 cm of subsidence of the surface, at the center of the pattern. One way of visualizing this is to imagine it raining after the earthquake. If the depression caused by the earthquake filled in with water, you would have a puddle 10 km long by 8 km wide, and 12 cm deep in the middle. If you visited the area after the earthquake, what are the chances you would recognize that as being the signature of an earthquake on the ground? </a:t>
            </a:r>
            <a:br>
              <a:rPr lang="en-US" baseline="0" dirty="0"/>
            </a:br>
            <a:r>
              <a:rPr lang="en-US" baseline="0" dirty="0">
                <a:sym typeface="Wingdings"/>
              </a:rPr>
              <a:t> there would most likely NOT be any evidence from the surface because it is 10-12cm of change across 10 km wide area</a:t>
            </a:r>
            <a:endParaRPr lang="en-US" baseline="0" dirty="0"/>
          </a:p>
          <a:p>
            <a:r>
              <a:rPr lang="en-US" baseline="0" dirty="0"/>
              <a:t>Was there a surface rupture?</a:t>
            </a:r>
          </a:p>
          <a:p>
            <a:r>
              <a:rPr lang="en-US" baseline="0" dirty="0">
                <a:sym typeface="Wingdings"/>
              </a:rPr>
              <a:t> No. We can not see any discontinuities that are associated with with quake so no </a:t>
            </a:r>
            <a:r>
              <a:rPr lang="en-US" baseline="0">
                <a:sym typeface="Wingdings"/>
              </a:rPr>
              <a:t>surface rupture</a:t>
            </a:r>
            <a:endParaRPr lang="en-US" dirty="0"/>
          </a:p>
        </p:txBody>
      </p:sp>
      <p:sp>
        <p:nvSpPr>
          <p:cNvPr id="4" name="Slide Number Placeholder 3"/>
          <p:cNvSpPr>
            <a:spLocks noGrp="1"/>
          </p:cNvSpPr>
          <p:nvPr>
            <p:ph type="sldNum" sz="quarter" idx="10"/>
          </p:nvPr>
        </p:nvSpPr>
        <p:spPr/>
        <p:txBody>
          <a:bodyPr/>
          <a:lstStyle/>
          <a:p>
            <a:fld id="{A5A01242-C346-D840-A634-00B7288E94E1}" type="slidenum">
              <a:rPr lang="en-US" smtClean="0"/>
              <a:t>15</a:t>
            </a:fld>
            <a:endParaRPr lang="en-US"/>
          </a:p>
        </p:txBody>
      </p:sp>
    </p:spTree>
    <p:extLst>
      <p:ext uri="{BB962C8B-B14F-4D97-AF65-F5344CB8AC3E}">
        <p14:creationId xmlns:p14="http://schemas.microsoft.com/office/powerpoint/2010/main" val="278463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A97BDD-A5BB-B444-9473-A7C11DCCB7DD}"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65A69C-8EC2-1645-A1CC-BFA0611F7967}" type="slidenum">
              <a:rPr lang="en-US" smtClean="0"/>
              <a:t>‹#›</a:t>
            </a:fld>
            <a:endParaRPr lang="en-US"/>
          </a:p>
        </p:txBody>
      </p:sp>
    </p:spTree>
    <p:extLst>
      <p:ext uri="{BB962C8B-B14F-4D97-AF65-F5344CB8AC3E}">
        <p14:creationId xmlns:p14="http://schemas.microsoft.com/office/powerpoint/2010/main" val="742559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A97BDD-A5BB-B444-9473-A7C11DCCB7DD}"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65A69C-8EC2-1645-A1CC-BFA0611F7967}" type="slidenum">
              <a:rPr lang="en-US" smtClean="0"/>
              <a:t>‹#›</a:t>
            </a:fld>
            <a:endParaRPr lang="en-US"/>
          </a:p>
        </p:txBody>
      </p:sp>
    </p:spTree>
    <p:extLst>
      <p:ext uri="{BB962C8B-B14F-4D97-AF65-F5344CB8AC3E}">
        <p14:creationId xmlns:p14="http://schemas.microsoft.com/office/powerpoint/2010/main" val="1100366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A97BDD-A5BB-B444-9473-A7C11DCCB7DD}"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65A69C-8EC2-1645-A1CC-BFA0611F7967}" type="slidenum">
              <a:rPr lang="en-US" smtClean="0"/>
              <a:t>‹#›</a:t>
            </a:fld>
            <a:endParaRPr lang="en-US"/>
          </a:p>
        </p:txBody>
      </p:sp>
    </p:spTree>
    <p:extLst>
      <p:ext uri="{BB962C8B-B14F-4D97-AF65-F5344CB8AC3E}">
        <p14:creationId xmlns:p14="http://schemas.microsoft.com/office/powerpoint/2010/main" val="471713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7D973623-F19E-8B46-B520-B0031E06EAE7}"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80854936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defRPr/>
            </a:lvl1pPr>
          </a:lstStyle>
          <a:p>
            <a:pPr>
              <a:defRPr/>
            </a:pPr>
            <a:endParaRPr lang="en-GB">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GB">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B163678D-3355-5E40-88F9-2517DED90A64}" type="slidenum">
              <a:rPr lang="en-GB">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39448379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A97BDD-A5BB-B444-9473-A7C11DCCB7DD}"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65A69C-8EC2-1645-A1CC-BFA0611F7967}" type="slidenum">
              <a:rPr lang="en-US" smtClean="0"/>
              <a:t>‹#›</a:t>
            </a:fld>
            <a:endParaRPr lang="en-US"/>
          </a:p>
        </p:txBody>
      </p:sp>
    </p:spTree>
    <p:extLst>
      <p:ext uri="{BB962C8B-B14F-4D97-AF65-F5344CB8AC3E}">
        <p14:creationId xmlns:p14="http://schemas.microsoft.com/office/powerpoint/2010/main" val="3754961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CA97BDD-A5BB-B444-9473-A7C11DCCB7DD}"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65A69C-8EC2-1645-A1CC-BFA0611F7967}" type="slidenum">
              <a:rPr lang="en-US" smtClean="0"/>
              <a:t>‹#›</a:t>
            </a:fld>
            <a:endParaRPr lang="en-US"/>
          </a:p>
        </p:txBody>
      </p:sp>
    </p:spTree>
    <p:extLst>
      <p:ext uri="{BB962C8B-B14F-4D97-AF65-F5344CB8AC3E}">
        <p14:creationId xmlns:p14="http://schemas.microsoft.com/office/powerpoint/2010/main" val="3529210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A97BDD-A5BB-B444-9473-A7C11DCCB7DD}"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65A69C-8EC2-1645-A1CC-BFA0611F7967}" type="slidenum">
              <a:rPr lang="en-US" smtClean="0"/>
              <a:t>‹#›</a:t>
            </a:fld>
            <a:endParaRPr lang="en-US"/>
          </a:p>
        </p:txBody>
      </p:sp>
    </p:spTree>
    <p:extLst>
      <p:ext uri="{BB962C8B-B14F-4D97-AF65-F5344CB8AC3E}">
        <p14:creationId xmlns:p14="http://schemas.microsoft.com/office/powerpoint/2010/main" val="34029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A97BDD-A5BB-B444-9473-A7C11DCCB7DD}" type="datetimeFigureOut">
              <a:rPr lang="en-US" smtClean="0"/>
              <a:t>10/31/22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65A69C-8EC2-1645-A1CC-BFA0611F7967}" type="slidenum">
              <a:rPr lang="en-US" smtClean="0"/>
              <a:t>‹#›</a:t>
            </a:fld>
            <a:endParaRPr lang="en-US"/>
          </a:p>
        </p:txBody>
      </p:sp>
    </p:spTree>
    <p:extLst>
      <p:ext uri="{BB962C8B-B14F-4D97-AF65-F5344CB8AC3E}">
        <p14:creationId xmlns:p14="http://schemas.microsoft.com/office/powerpoint/2010/main" val="882219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A97BDD-A5BB-B444-9473-A7C11DCCB7DD}" type="datetimeFigureOut">
              <a:rPr lang="en-US" smtClean="0"/>
              <a:t>10/31/22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65A69C-8EC2-1645-A1CC-BFA0611F7967}" type="slidenum">
              <a:rPr lang="en-US" smtClean="0"/>
              <a:t>‹#›</a:t>
            </a:fld>
            <a:endParaRPr lang="en-US"/>
          </a:p>
        </p:txBody>
      </p:sp>
    </p:spTree>
    <p:extLst>
      <p:ext uri="{BB962C8B-B14F-4D97-AF65-F5344CB8AC3E}">
        <p14:creationId xmlns:p14="http://schemas.microsoft.com/office/powerpoint/2010/main" val="284650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A97BDD-A5BB-B444-9473-A7C11DCCB7DD}" type="datetimeFigureOut">
              <a:rPr lang="en-US" smtClean="0"/>
              <a:t>10/31/22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65A69C-8EC2-1645-A1CC-BFA0611F7967}" type="slidenum">
              <a:rPr lang="en-US" smtClean="0"/>
              <a:t>‹#›</a:t>
            </a:fld>
            <a:endParaRPr lang="en-US"/>
          </a:p>
        </p:txBody>
      </p:sp>
    </p:spTree>
    <p:extLst>
      <p:ext uri="{BB962C8B-B14F-4D97-AF65-F5344CB8AC3E}">
        <p14:creationId xmlns:p14="http://schemas.microsoft.com/office/powerpoint/2010/main" val="413582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A97BDD-A5BB-B444-9473-A7C11DCCB7DD}"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65A69C-8EC2-1645-A1CC-BFA0611F7967}" type="slidenum">
              <a:rPr lang="en-US" smtClean="0"/>
              <a:t>‹#›</a:t>
            </a:fld>
            <a:endParaRPr lang="en-US"/>
          </a:p>
        </p:txBody>
      </p:sp>
    </p:spTree>
    <p:extLst>
      <p:ext uri="{BB962C8B-B14F-4D97-AF65-F5344CB8AC3E}">
        <p14:creationId xmlns:p14="http://schemas.microsoft.com/office/powerpoint/2010/main" val="2266036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A97BDD-A5BB-B444-9473-A7C11DCCB7DD}"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65A69C-8EC2-1645-A1CC-BFA0611F7967}" type="slidenum">
              <a:rPr lang="en-US" smtClean="0"/>
              <a:t>‹#›</a:t>
            </a:fld>
            <a:endParaRPr lang="en-US"/>
          </a:p>
        </p:txBody>
      </p:sp>
    </p:spTree>
    <p:extLst>
      <p:ext uri="{BB962C8B-B14F-4D97-AF65-F5344CB8AC3E}">
        <p14:creationId xmlns:p14="http://schemas.microsoft.com/office/powerpoint/2010/main" val="2789910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A97BDD-A5BB-B444-9473-A7C11DCCB7DD}" type="datetimeFigureOut">
              <a:rPr lang="en-US" smtClean="0"/>
              <a:t>10/31/22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5A69C-8EC2-1645-A1CC-BFA0611F7967}" type="slidenum">
              <a:rPr lang="en-US" smtClean="0"/>
              <a:t>‹#›</a:t>
            </a:fld>
            <a:endParaRPr lang="en-US"/>
          </a:p>
        </p:txBody>
      </p:sp>
    </p:spTree>
    <p:extLst>
      <p:ext uri="{BB962C8B-B14F-4D97-AF65-F5344CB8AC3E}">
        <p14:creationId xmlns:p14="http://schemas.microsoft.com/office/powerpoint/2010/main" val="16391380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https://lh6.googleusercontent.com/kN0YRR6dfN4TsgLqEkKDGJ0wgYm5BxmZxBIp1YyRFu9AnTP5MGdqRh1LXIvBeHpkPuktMbUQPsnl54Y5aowqo5Ja0a4-9c0M5mJ9YKbwBwZRcED1I4sy5rAEcCDlUXKRczmBENhV"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NUL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manyi_wrapped"/>
          <p:cNvPicPr>
            <a:picLocks noChangeAspect="1" noChangeArrowheads="1"/>
          </p:cNvPicPr>
          <p:nvPr/>
        </p:nvPicPr>
        <p:blipFill>
          <a:blip r:embed="rId3">
            <a:alphaModFix amt="34000"/>
            <a:extLst>
              <a:ext uri="{28A0092B-C50C-407E-A947-70E740481C1C}">
                <a14:useLocalDpi xmlns:a14="http://schemas.microsoft.com/office/drawing/2010/main" val="0"/>
              </a:ext>
            </a:extLst>
          </a:blip>
          <a:srcRect l="7933" t="10497" r="13153" b="15613"/>
          <a:stretch>
            <a:fillRect/>
          </a:stretch>
        </p:blipFill>
        <p:spPr bwMode="auto">
          <a:xfrm>
            <a:off x="0" y="0"/>
            <a:ext cx="9144000" cy="6858000"/>
          </a:xfrm>
          <a:prstGeom prst="rect">
            <a:avLst/>
          </a:prstGeom>
          <a:solidFill>
            <a:srgbClr val="000000">
              <a:alpha val="0"/>
            </a:srgbClr>
          </a:solidFill>
        </p:spPr>
      </p:pic>
      <p:sp>
        <p:nvSpPr>
          <p:cNvPr id="2" name="Title 1"/>
          <p:cNvSpPr>
            <a:spLocks noGrp="1"/>
          </p:cNvSpPr>
          <p:nvPr>
            <p:ph type="ctrTitle"/>
          </p:nvPr>
        </p:nvSpPr>
        <p:spPr>
          <a:xfrm>
            <a:off x="260316" y="576385"/>
            <a:ext cx="8619915" cy="1946757"/>
          </a:xfrm>
          <a:noFill/>
        </p:spPr>
        <p:txBody>
          <a:bodyPr>
            <a:normAutofit/>
          </a:bodyPr>
          <a:lstStyle/>
          <a:p>
            <a:pPr algn="l"/>
            <a:r>
              <a:rPr lang="en-US" dirty="0"/>
              <a:t>How does </a:t>
            </a:r>
            <a:r>
              <a:rPr lang="en-US" dirty="0" err="1"/>
              <a:t>InSAR</a:t>
            </a:r>
            <a:r>
              <a:rPr lang="en-US" dirty="0"/>
              <a:t> work?</a:t>
            </a:r>
          </a:p>
        </p:txBody>
      </p:sp>
      <p:sp>
        <p:nvSpPr>
          <p:cNvPr id="3" name="Subtitle 2"/>
          <p:cNvSpPr>
            <a:spLocks noGrp="1"/>
          </p:cNvSpPr>
          <p:nvPr>
            <p:ph type="subTitle" idx="1"/>
          </p:nvPr>
        </p:nvSpPr>
        <p:spPr>
          <a:xfrm>
            <a:off x="260316" y="3116385"/>
            <a:ext cx="8883684" cy="2910300"/>
          </a:xfrm>
        </p:spPr>
        <p:txBody>
          <a:bodyPr>
            <a:normAutofit/>
          </a:bodyPr>
          <a:lstStyle/>
          <a:p>
            <a:pPr algn="l"/>
            <a:r>
              <a:rPr lang="en-US" dirty="0">
                <a:solidFill>
                  <a:schemeClr val="tx1"/>
                </a:solidFill>
              </a:rPr>
              <a:t>Modified from slides by Gareth Funning (UC Riverside) and the 2022 UNAVCO ISCE short course</a:t>
            </a:r>
          </a:p>
          <a:p>
            <a:pPr algn="l"/>
            <a:endParaRPr lang="en-US" dirty="0">
              <a:solidFill>
                <a:schemeClr val="tx1"/>
              </a:solidFill>
            </a:endParaRPr>
          </a:p>
        </p:txBody>
      </p:sp>
      <p:pic>
        <p:nvPicPr>
          <p:cNvPr id="6" name="Picture 5" descr="ucr_logo_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38" y="6004408"/>
            <a:ext cx="2782539" cy="545857"/>
          </a:xfrm>
          <a:prstGeom prst="rect">
            <a:avLst/>
          </a:prstGeom>
        </p:spPr>
      </p:pic>
      <p:pic>
        <p:nvPicPr>
          <p:cNvPr id="7" name="Picture 6" descr="unavco-logo-red-black-shado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729" y="5959848"/>
            <a:ext cx="2655213" cy="663804"/>
          </a:xfrm>
          <a:prstGeom prst="rect">
            <a:avLst/>
          </a:prstGeom>
        </p:spPr>
      </p:pic>
    </p:spTree>
    <p:extLst>
      <p:ext uri="{BB962C8B-B14F-4D97-AF65-F5344CB8AC3E}">
        <p14:creationId xmlns:p14="http://schemas.microsoft.com/office/powerpoint/2010/main" val="39628317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rot="3489512">
            <a:off x="4646337" y="5764467"/>
            <a:ext cx="762000" cy="142875"/>
            <a:chOff x="1056" y="2112"/>
            <a:chExt cx="2304" cy="432"/>
          </a:xfrm>
        </p:grpSpPr>
        <p:grpSp>
          <p:nvGrpSpPr>
            <p:cNvPr id="37969" name="Group 3"/>
            <p:cNvGrpSpPr>
              <a:grpSpLocks/>
            </p:cNvGrpSpPr>
            <p:nvPr/>
          </p:nvGrpSpPr>
          <p:grpSpPr bwMode="auto">
            <a:xfrm>
              <a:off x="1056" y="2112"/>
              <a:ext cx="1152" cy="432"/>
              <a:chOff x="1056" y="1872"/>
              <a:chExt cx="1152" cy="672"/>
            </a:xfrm>
          </p:grpSpPr>
          <p:sp>
            <p:nvSpPr>
              <p:cNvPr id="40964" name="Freeform 4"/>
              <p:cNvSpPr>
                <a:spLocks/>
              </p:cNvSpPr>
              <p:nvPr/>
            </p:nvSpPr>
            <p:spPr bwMode="auto">
              <a:xfrm>
                <a:off x="1036"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65" name="Freeform 5"/>
              <p:cNvSpPr>
                <a:spLocks/>
              </p:cNvSpPr>
              <p:nvPr/>
            </p:nvSpPr>
            <p:spPr bwMode="auto">
              <a:xfrm flipV="1">
                <a:off x="1606" y="226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70" name="Group 6"/>
            <p:cNvGrpSpPr>
              <a:grpSpLocks/>
            </p:cNvGrpSpPr>
            <p:nvPr/>
          </p:nvGrpSpPr>
          <p:grpSpPr bwMode="auto">
            <a:xfrm>
              <a:off x="2208" y="2112"/>
              <a:ext cx="1152" cy="432"/>
              <a:chOff x="1056" y="1872"/>
              <a:chExt cx="1152" cy="672"/>
            </a:xfrm>
          </p:grpSpPr>
          <p:sp>
            <p:nvSpPr>
              <p:cNvPr id="40967" name="Freeform 7"/>
              <p:cNvSpPr>
                <a:spLocks/>
              </p:cNvSpPr>
              <p:nvPr/>
            </p:nvSpPr>
            <p:spPr bwMode="auto">
              <a:xfrm>
                <a:off x="1021" y="190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68" name="Freeform 8"/>
              <p:cNvSpPr>
                <a:spLocks/>
              </p:cNvSpPr>
              <p:nvPr/>
            </p:nvSpPr>
            <p:spPr bwMode="auto">
              <a:xfrm flipV="1">
                <a:off x="1598" y="224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pic>
        <p:nvPicPr>
          <p:cNvPr id="41002" name="Picture 4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2409" y="1517411"/>
            <a:ext cx="2120900" cy="2201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37897" name="Group 45"/>
          <p:cNvGrpSpPr>
            <a:grpSpLocks/>
          </p:cNvGrpSpPr>
          <p:nvPr/>
        </p:nvGrpSpPr>
        <p:grpSpPr bwMode="auto">
          <a:xfrm rot="3489512">
            <a:off x="2512737" y="4156330"/>
            <a:ext cx="3048000" cy="142875"/>
            <a:chOff x="1104" y="2976"/>
            <a:chExt cx="3744" cy="176"/>
          </a:xfrm>
        </p:grpSpPr>
        <p:grpSp>
          <p:nvGrpSpPr>
            <p:cNvPr id="37909" name="Group 46"/>
            <p:cNvGrpSpPr>
              <a:grpSpLocks/>
            </p:cNvGrpSpPr>
            <p:nvPr/>
          </p:nvGrpSpPr>
          <p:grpSpPr bwMode="auto">
            <a:xfrm>
              <a:off x="1104" y="2976"/>
              <a:ext cx="1872" cy="176"/>
              <a:chOff x="1056" y="2112"/>
              <a:chExt cx="4608" cy="432"/>
            </a:xfrm>
          </p:grpSpPr>
          <p:grpSp>
            <p:nvGrpSpPr>
              <p:cNvPr id="37925" name="Group 47"/>
              <p:cNvGrpSpPr>
                <a:grpSpLocks/>
              </p:cNvGrpSpPr>
              <p:nvPr/>
            </p:nvGrpSpPr>
            <p:grpSpPr bwMode="auto">
              <a:xfrm>
                <a:off x="1056" y="2112"/>
                <a:ext cx="2304" cy="432"/>
                <a:chOff x="1056" y="2112"/>
                <a:chExt cx="2304" cy="432"/>
              </a:xfrm>
            </p:grpSpPr>
            <p:grpSp>
              <p:nvGrpSpPr>
                <p:cNvPr id="37933" name="Group 48"/>
                <p:cNvGrpSpPr>
                  <a:grpSpLocks/>
                </p:cNvGrpSpPr>
                <p:nvPr/>
              </p:nvGrpSpPr>
              <p:grpSpPr bwMode="auto">
                <a:xfrm>
                  <a:off x="1056" y="2112"/>
                  <a:ext cx="1152" cy="432"/>
                  <a:chOff x="1056" y="1872"/>
                  <a:chExt cx="1152" cy="672"/>
                </a:xfrm>
              </p:grpSpPr>
              <p:sp>
                <p:nvSpPr>
                  <p:cNvPr id="41009" name="Freeform 49"/>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0" name="Freeform 50"/>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34" name="Group 51"/>
                <p:cNvGrpSpPr>
                  <a:grpSpLocks/>
                </p:cNvGrpSpPr>
                <p:nvPr/>
              </p:nvGrpSpPr>
              <p:grpSpPr bwMode="auto">
                <a:xfrm>
                  <a:off x="2208" y="2112"/>
                  <a:ext cx="1152" cy="432"/>
                  <a:chOff x="1056" y="1872"/>
                  <a:chExt cx="1152" cy="672"/>
                </a:xfrm>
              </p:grpSpPr>
              <p:sp>
                <p:nvSpPr>
                  <p:cNvPr id="41012" name="Freeform 52"/>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3" name="Freeform 53"/>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26" name="Group 54"/>
              <p:cNvGrpSpPr>
                <a:grpSpLocks/>
              </p:cNvGrpSpPr>
              <p:nvPr/>
            </p:nvGrpSpPr>
            <p:grpSpPr bwMode="auto">
              <a:xfrm>
                <a:off x="3360" y="2112"/>
                <a:ext cx="2304" cy="432"/>
                <a:chOff x="1056" y="2112"/>
                <a:chExt cx="2304" cy="432"/>
              </a:xfrm>
            </p:grpSpPr>
            <p:grpSp>
              <p:nvGrpSpPr>
                <p:cNvPr id="37927" name="Group 55"/>
                <p:cNvGrpSpPr>
                  <a:grpSpLocks/>
                </p:cNvGrpSpPr>
                <p:nvPr/>
              </p:nvGrpSpPr>
              <p:grpSpPr bwMode="auto">
                <a:xfrm>
                  <a:off x="1056" y="2112"/>
                  <a:ext cx="1152" cy="432"/>
                  <a:chOff x="1056" y="1872"/>
                  <a:chExt cx="1152" cy="672"/>
                </a:xfrm>
              </p:grpSpPr>
              <p:sp>
                <p:nvSpPr>
                  <p:cNvPr id="41016"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7"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28" name="Group 58"/>
                <p:cNvGrpSpPr>
                  <a:grpSpLocks/>
                </p:cNvGrpSpPr>
                <p:nvPr/>
              </p:nvGrpSpPr>
              <p:grpSpPr bwMode="auto">
                <a:xfrm>
                  <a:off x="2208" y="2112"/>
                  <a:ext cx="1152" cy="432"/>
                  <a:chOff x="1056" y="1872"/>
                  <a:chExt cx="1152" cy="672"/>
                </a:xfrm>
              </p:grpSpPr>
              <p:sp>
                <p:nvSpPr>
                  <p:cNvPr id="41019"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0"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7910" name="Group 61"/>
            <p:cNvGrpSpPr>
              <a:grpSpLocks/>
            </p:cNvGrpSpPr>
            <p:nvPr/>
          </p:nvGrpSpPr>
          <p:grpSpPr bwMode="auto">
            <a:xfrm>
              <a:off x="2976" y="2976"/>
              <a:ext cx="1872" cy="176"/>
              <a:chOff x="1056" y="2112"/>
              <a:chExt cx="4608" cy="432"/>
            </a:xfrm>
          </p:grpSpPr>
          <p:grpSp>
            <p:nvGrpSpPr>
              <p:cNvPr id="37911" name="Group 62"/>
              <p:cNvGrpSpPr>
                <a:grpSpLocks/>
              </p:cNvGrpSpPr>
              <p:nvPr/>
            </p:nvGrpSpPr>
            <p:grpSpPr bwMode="auto">
              <a:xfrm>
                <a:off x="1056" y="2112"/>
                <a:ext cx="2304" cy="432"/>
                <a:chOff x="1056" y="2112"/>
                <a:chExt cx="2304" cy="432"/>
              </a:xfrm>
            </p:grpSpPr>
            <p:grpSp>
              <p:nvGrpSpPr>
                <p:cNvPr id="37919" name="Group 63"/>
                <p:cNvGrpSpPr>
                  <a:grpSpLocks/>
                </p:cNvGrpSpPr>
                <p:nvPr/>
              </p:nvGrpSpPr>
              <p:grpSpPr bwMode="auto">
                <a:xfrm>
                  <a:off x="1056" y="2112"/>
                  <a:ext cx="1152" cy="432"/>
                  <a:chOff x="1056" y="1872"/>
                  <a:chExt cx="1152" cy="672"/>
                </a:xfrm>
              </p:grpSpPr>
              <p:sp>
                <p:nvSpPr>
                  <p:cNvPr id="41024" name="Freeform 64"/>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5" name="Freeform 65"/>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20" name="Group 66"/>
                <p:cNvGrpSpPr>
                  <a:grpSpLocks/>
                </p:cNvGrpSpPr>
                <p:nvPr/>
              </p:nvGrpSpPr>
              <p:grpSpPr bwMode="auto">
                <a:xfrm>
                  <a:off x="2208" y="2112"/>
                  <a:ext cx="1152" cy="432"/>
                  <a:chOff x="1056" y="1872"/>
                  <a:chExt cx="1152" cy="672"/>
                </a:xfrm>
              </p:grpSpPr>
              <p:sp>
                <p:nvSpPr>
                  <p:cNvPr id="41027" name="Freeform 67"/>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8" name="Freeform 68"/>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12" name="Group 69"/>
              <p:cNvGrpSpPr>
                <a:grpSpLocks/>
              </p:cNvGrpSpPr>
              <p:nvPr/>
            </p:nvGrpSpPr>
            <p:grpSpPr bwMode="auto">
              <a:xfrm>
                <a:off x="3360" y="2112"/>
                <a:ext cx="2304" cy="432"/>
                <a:chOff x="1056" y="2112"/>
                <a:chExt cx="2304" cy="432"/>
              </a:xfrm>
            </p:grpSpPr>
            <p:grpSp>
              <p:nvGrpSpPr>
                <p:cNvPr id="37913" name="Group 70"/>
                <p:cNvGrpSpPr>
                  <a:grpSpLocks/>
                </p:cNvGrpSpPr>
                <p:nvPr/>
              </p:nvGrpSpPr>
              <p:grpSpPr bwMode="auto">
                <a:xfrm>
                  <a:off x="1056" y="2112"/>
                  <a:ext cx="1152" cy="432"/>
                  <a:chOff x="1056" y="1872"/>
                  <a:chExt cx="1152" cy="672"/>
                </a:xfrm>
              </p:grpSpPr>
              <p:sp>
                <p:nvSpPr>
                  <p:cNvPr id="41031" name="Freeform 71"/>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2" name="Freeform 72"/>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14" name="Group 73"/>
                <p:cNvGrpSpPr>
                  <a:grpSpLocks/>
                </p:cNvGrpSpPr>
                <p:nvPr/>
              </p:nvGrpSpPr>
              <p:grpSpPr bwMode="auto">
                <a:xfrm>
                  <a:off x="2208" y="2112"/>
                  <a:ext cx="1152" cy="432"/>
                  <a:chOff x="1056" y="1872"/>
                  <a:chExt cx="1152" cy="672"/>
                </a:xfrm>
              </p:grpSpPr>
              <p:sp>
                <p:nvSpPr>
                  <p:cNvPr id="41034" name="Freeform 74"/>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5" name="Freeform 75"/>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sp>
        <p:nvSpPr>
          <p:cNvPr id="41042" name="Rectangle 82"/>
          <p:cNvSpPr>
            <a:spLocks noChangeArrowheads="1"/>
          </p:cNvSpPr>
          <p:nvPr/>
        </p:nvSpPr>
        <p:spPr bwMode="auto">
          <a:xfrm>
            <a:off x="4422499" y="3521330"/>
            <a:ext cx="2286000" cy="58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defTabSz="914400" fontAlgn="base">
              <a:spcBef>
                <a:spcPct val="0"/>
              </a:spcBef>
              <a:spcAft>
                <a:spcPct val="0"/>
              </a:spcAft>
              <a:defRPr/>
            </a:pPr>
            <a:r>
              <a:rPr lang="en-US" sz="1600" b="1" dirty="0">
                <a:solidFill>
                  <a:srgbClr val="FF3300"/>
                </a:solidFill>
                <a:latin typeface="Calibri"/>
                <a:ea typeface="ＭＳ Ｐゴシック" charset="0"/>
                <a:cs typeface="Calibri"/>
              </a:rPr>
              <a:t>phase shift varies with distance from the fault</a:t>
            </a:r>
            <a:endParaRPr lang="en-US" b="1" dirty="0">
              <a:solidFill>
                <a:srgbClr val="FF3300"/>
              </a:solidFill>
              <a:latin typeface="Calibri"/>
              <a:ea typeface="ＭＳ Ｐゴシック" charset="0"/>
              <a:cs typeface="Calibri"/>
            </a:endParaRPr>
          </a:p>
        </p:txBody>
      </p:sp>
      <p:sp>
        <p:nvSpPr>
          <p:cNvPr id="41043" name="Line 83"/>
          <p:cNvSpPr>
            <a:spLocks noChangeShapeType="1"/>
          </p:cNvSpPr>
          <p:nvPr/>
        </p:nvSpPr>
        <p:spPr bwMode="auto">
          <a:xfrm flipH="1">
            <a:off x="4955899" y="4311905"/>
            <a:ext cx="304800" cy="1066800"/>
          </a:xfrm>
          <a:prstGeom prst="line">
            <a:avLst/>
          </a:prstGeom>
          <a:noFill/>
          <a:ln w="25400">
            <a:solidFill>
              <a:srgbClr val="FF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en-US" sz="2400">
              <a:solidFill>
                <a:srgbClr val="000000"/>
              </a:solidFill>
              <a:latin typeface="Calibri"/>
              <a:ea typeface="ＭＳ Ｐゴシック" charset="0"/>
              <a:cs typeface="Calibri"/>
            </a:endParaRPr>
          </a:p>
        </p:txBody>
      </p:sp>
      <p:sp>
        <p:nvSpPr>
          <p:cNvPr id="41046" name="Rectangle 86"/>
          <p:cNvSpPr>
            <a:spLocks noGrp="1" noChangeArrowheads="1"/>
          </p:cNvSpPr>
          <p:nvPr>
            <p:ph type="title"/>
          </p:nvPr>
        </p:nvSpPr>
        <p:spPr>
          <a:xfrm>
            <a:off x="685800" y="381000"/>
            <a:ext cx="7772400" cy="1143000"/>
          </a:xfrm>
        </p:spPr>
        <p:txBody>
          <a:bodyPr anchor="t"/>
          <a:lstStyle/>
          <a:p>
            <a:pPr eaLnBrk="1" hangingPunct="1">
              <a:defRPr/>
            </a:pPr>
            <a:r>
              <a:rPr lang="en-US" sz="4400" dirty="0" err="1">
                <a:latin typeface="Calibri"/>
                <a:cs typeface="Calibri"/>
              </a:rPr>
              <a:t>InSAR</a:t>
            </a:r>
            <a:r>
              <a:rPr lang="en-US" sz="4400" dirty="0">
                <a:latin typeface="Calibri"/>
                <a:cs typeface="Calibri"/>
              </a:rPr>
              <a:t>: How it works</a:t>
            </a:r>
          </a:p>
        </p:txBody>
      </p:sp>
      <p:grpSp>
        <p:nvGrpSpPr>
          <p:cNvPr id="88" name="Group 46"/>
          <p:cNvGrpSpPr>
            <a:grpSpLocks/>
          </p:cNvGrpSpPr>
          <p:nvPr/>
        </p:nvGrpSpPr>
        <p:grpSpPr bwMode="auto">
          <a:xfrm rot="3489512">
            <a:off x="2663675" y="3632096"/>
            <a:ext cx="1524000" cy="142875"/>
            <a:chOff x="1056" y="2112"/>
            <a:chExt cx="4608" cy="432"/>
          </a:xfrm>
        </p:grpSpPr>
        <p:grpSp>
          <p:nvGrpSpPr>
            <p:cNvPr id="104" name="Group 47"/>
            <p:cNvGrpSpPr>
              <a:grpSpLocks/>
            </p:cNvGrpSpPr>
            <p:nvPr/>
          </p:nvGrpSpPr>
          <p:grpSpPr bwMode="auto">
            <a:xfrm>
              <a:off x="1056" y="2112"/>
              <a:ext cx="2304" cy="432"/>
              <a:chOff x="1056" y="2112"/>
              <a:chExt cx="2304" cy="432"/>
            </a:xfrm>
          </p:grpSpPr>
          <p:grpSp>
            <p:nvGrpSpPr>
              <p:cNvPr id="112" name="Group 48"/>
              <p:cNvGrpSpPr>
                <a:grpSpLocks/>
              </p:cNvGrpSpPr>
              <p:nvPr/>
            </p:nvGrpSpPr>
            <p:grpSpPr bwMode="auto">
              <a:xfrm>
                <a:off x="1056" y="2112"/>
                <a:ext cx="1152" cy="432"/>
                <a:chOff x="1056" y="1872"/>
                <a:chExt cx="1152" cy="672"/>
              </a:xfrm>
            </p:grpSpPr>
            <p:sp>
              <p:nvSpPr>
                <p:cNvPr id="116" name="Freeform 49"/>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17" name="Freeform 50"/>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13" name="Group 51"/>
              <p:cNvGrpSpPr>
                <a:grpSpLocks/>
              </p:cNvGrpSpPr>
              <p:nvPr/>
            </p:nvGrpSpPr>
            <p:grpSpPr bwMode="auto">
              <a:xfrm>
                <a:off x="2208" y="2112"/>
                <a:ext cx="1152" cy="432"/>
                <a:chOff x="1056" y="1872"/>
                <a:chExt cx="1152" cy="672"/>
              </a:xfrm>
            </p:grpSpPr>
            <p:sp>
              <p:nvSpPr>
                <p:cNvPr id="114" name="Freeform 52"/>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15" name="Freeform 53"/>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105" name="Group 54"/>
            <p:cNvGrpSpPr>
              <a:grpSpLocks/>
            </p:cNvGrpSpPr>
            <p:nvPr/>
          </p:nvGrpSpPr>
          <p:grpSpPr bwMode="auto">
            <a:xfrm>
              <a:off x="3360" y="2112"/>
              <a:ext cx="2304" cy="432"/>
              <a:chOff x="1056" y="2112"/>
              <a:chExt cx="2304" cy="432"/>
            </a:xfrm>
          </p:grpSpPr>
          <p:grpSp>
            <p:nvGrpSpPr>
              <p:cNvPr id="106" name="Group 55"/>
              <p:cNvGrpSpPr>
                <a:grpSpLocks/>
              </p:cNvGrpSpPr>
              <p:nvPr/>
            </p:nvGrpSpPr>
            <p:grpSpPr bwMode="auto">
              <a:xfrm>
                <a:off x="1056" y="2112"/>
                <a:ext cx="1152" cy="432"/>
                <a:chOff x="1056" y="1872"/>
                <a:chExt cx="1152" cy="672"/>
              </a:xfrm>
            </p:grpSpPr>
            <p:sp>
              <p:nvSpPr>
                <p:cNvPr id="110"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11"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07" name="Group 58"/>
              <p:cNvGrpSpPr>
                <a:grpSpLocks/>
              </p:cNvGrpSpPr>
              <p:nvPr/>
            </p:nvGrpSpPr>
            <p:grpSpPr bwMode="auto">
              <a:xfrm>
                <a:off x="2208" y="2112"/>
                <a:ext cx="1152" cy="432"/>
                <a:chOff x="1056" y="1872"/>
                <a:chExt cx="1152" cy="672"/>
              </a:xfrm>
            </p:grpSpPr>
            <p:sp>
              <p:nvSpPr>
                <p:cNvPr id="108"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09"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90" name="Group 62"/>
          <p:cNvGrpSpPr>
            <a:grpSpLocks/>
          </p:cNvGrpSpPr>
          <p:nvPr/>
        </p:nvGrpSpPr>
        <p:grpSpPr bwMode="auto">
          <a:xfrm rot="3489512">
            <a:off x="3647689" y="4603086"/>
            <a:ext cx="762000" cy="142875"/>
            <a:chOff x="1056" y="2112"/>
            <a:chExt cx="2304" cy="432"/>
          </a:xfrm>
        </p:grpSpPr>
        <p:grpSp>
          <p:nvGrpSpPr>
            <p:cNvPr id="98" name="Group 63"/>
            <p:cNvGrpSpPr>
              <a:grpSpLocks/>
            </p:cNvGrpSpPr>
            <p:nvPr/>
          </p:nvGrpSpPr>
          <p:grpSpPr bwMode="auto">
            <a:xfrm>
              <a:off x="1056" y="2112"/>
              <a:ext cx="1152" cy="432"/>
              <a:chOff x="1056" y="1872"/>
              <a:chExt cx="1152" cy="672"/>
            </a:xfrm>
          </p:grpSpPr>
          <p:sp>
            <p:nvSpPr>
              <p:cNvPr id="102" name="Freeform 64"/>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03" name="Freeform 65"/>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99" name="Group 66"/>
            <p:cNvGrpSpPr>
              <a:grpSpLocks/>
            </p:cNvGrpSpPr>
            <p:nvPr/>
          </p:nvGrpSpPr>
          <p:grpSpPr bwMode="auto">
            <a:xfrm>
              <a:off x="2208" y="2112"/>
              <a:ext cx="1152" cy="432"/>
              <a:chOff x="1056" y="1872"/>
              <a:chExt cx="1152" cy="672"/>
            </a:xfrm>
          </p:grpSpPr>
          <p:sp>
            <p:nvSpPr>
              <p:cNvPr id="100" name="Freeform 67"/>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01" name="Freeform 68"/>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sp>
        <p:nvSpPr>
          <p:cNvPr id="96" name="Freeform 71"/>
          <p:cNvSpPr>
            <a:spLocks/>
          </p:cNvSpPr>
          <p:nvPr/>
        </p:nvSpPr>
        <p:spPr bwMode="auto">
          <a:xfrm rot="3489512">
            <a:off x="4196808" y="5012113"/>
            <a:ext cx="190500" cy="71438"/>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97" name="Freeform 72"/>
          <p:cNvSpPr>
            <a:spLocks/>
          </p:cNvSpPr>
          <p:nvPr/>
        </p:nvSpPr>
        <p:spPr bwMode="auto">
          <a:xfrm rot="3489512" flipV="1">
            <a:off x="4236437" y="5212139"/>
            <a:ext cx="190500" cy="71438"/>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118" name="Group 45"/>
          <p:cNvGrpSpPr>
            <a:grpSpLocks/>
          </p:cNvGrpSpPr>
          <p:nvPr/>
        </p:nvGrpSpPr>
        <p:grpSpPr bwMode="auto">
          <a:xfrm rot="3489512">
            <a:off x="2059459" y="4367344"/>
            <a:ext cx="3048000" cy="142875"/>
            <a:chOff x="1104" y="2976"/>
            <a:chExt cx="3744" cy="176"/>
          </a:xfrm>
        </p:grpSpPr>
        <p:grpSp>
          <p:nvGrpSpPr>
            <p:cNvPr id="119" name="Group 46"/>
            <p:cNvGrpSpPr>
              <a:grpSpLocks/>
            </p:cNvGrpSpPr>
            <p:nvPr/>
          </p:nvGrpSpPr>
          <p:grpSpPr bwMode="auto">
            <a:xfrm>
              <a:off x="1104" y="2976"/>
              <a:ext cx="1872" cy="176"/>
              <a:chOff x="1056" y="2112"/>
              <a:chExt cx="4608" cy="432"/>
            </a:xfrm>
          </p:grpSpPr>
          <p:grpSp>
            <p:nvGrpSpPr>
              <p:cNvPr id="135" name="Group 47"/>
              <p:cNvGrpSpPr>
                <a:grpSpLocks/>
              </p:cNvGrpSpPr>
              <p:nvPr/>
            </p:nvGrpSpPr>
            <p:grpSpPr bwMode="auto">
              <a:xfrm>
                <a:off x="1056" y="2112"/>
                <a:ext cx="2304" cy="432"/>
                <a:chOff x="1056" y="2112"/>
                <a:chExt cx="2304" cy="432"/>
              </a:xfrm>
            </p:grpSpPr>
            <p:grpSp>
              <p:nvGrpSpPr>
                <p:cNvPr id="143" name="Group 48"/>
                <p:cNvGrpSpPr>
                  <a:grpSpLocks/>
                </p:cNvGrpSpPr>
                <p:nvPr/>
              </p:nvGrpSpPr>
              <p:grpSpPr bwMode="auto">
                <a:xfrm>
                  <a:off x="1056" y="2112"/>
                  <a:ext cx="1152" cy="432"/>
                  <a:chOff x="1056" y="1872"/>
                  <a:chExt cx="1152" cy="672"/>
                </a:xfrm>
              </p:grpSpPr>
              <p:sp>
                <p:nvSpPr>
                  <p:cNvPr id="147" name="Freeform 49"/>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48" name="Freeform 50"/>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44" name="Group 51"/>
                <p:cNvGrpSpPr>
                  <a:grpSpLocks/>
                </p:cNvGrpSpPr>
                <p:nvPr/>
              </p:nvGrpSpPr>
              <p:grpSpPr bwMode="auto">
                <a:xfrm>
                  <a:off x="2208" y="2112"/>
                  <a:ext cx="1152" cy="432"/>
                  <a:chOff x="1056" y="1872"/>
                  <a:chExt cx="1152" cy="672"/>
                </a:xfrm>
              </p:grpSpPr>
              <p:sp>
                <p:nvSpPr>
                  <p:cNvPr id="145" name="Freeform 52"/>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46" name="Freeform 53"/>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136" name="Group 54"/>
              <p:cNvGrpSpPr>
                <a:grpSpLocks/>
              </p:cNvGrpSpPr>
              <p:nvPr/>
            </p:nvGrpSpPr>
            <p:grpSpPr bwMode="auto">
              <a:xfrm>
                <a:off x="3360" y="2112"/>
                <a:ext cx="2304" cy="432"/>
                <a:chOff x="1056" y="2112"/>
                <a:chExt cx="2304" cy="432"/>
              </a:xfrm>
            </p:grpSpPr>
            <p:grpSp>
              <p:nvGrpSpPr>
                <p:cNvPr id="137" name="Group 55"/>
                <p:cNvGrpSpPr>
                  <a:grpSpLocks/>
                </p:cNvGrpSpPr>
                <p:nvPr/>
              </p:nvGrpSpPr>
              <p:grpSpPr bwMode="auto">
                <a:xfrm>
                  <a:off x="1056" y="2112"/>
                  <a:ext cx="1152" cy="432"/>
                  <a:chOff x="1056" y="1872"/>
                  <a:chExt cx="1152" cy="672"/>
                </a:xfrm>
              </p:grpSpPr>
              <p:sp>
                <p:nvSpPr>
                  <p:cNvPr id="141"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42"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38" name="Group 58"/>
                <p:cNvGrpSpPr>
                  <a:grpSpLocks/>
                </p:cNvGrpSpPr>
                <p:nvPr/>
              </p:nvGrpSpPr>
              <p:grpSpPr bwMode="auto">
                <a:xfrm>
                  <a:off x="2208" y="2112"/>
                  <a:ext cx="1152" cy="432"/>
                  <a:chOff x="1056" y="1872"/>
                  <a:chExt cx="1152" cy="672"/>
                </a:xfrm>
              </p:grpSpPr>
              <p:sp>
                <p:nvSpPr>
                  <p:cNvPr id="139"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40"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120" name="Group 61"/>
            <p:cNvGrpSpPr>
              <a:grpSpLocks/>
            </p:cNvGrpSpPr>
            <p:nvPr/>
          </p:nvGrpSpPr>
          <p:grpSpPr bwMode="auto">
            <a:xfrm>
              <a:off x="2976" y="2976"/>
              <a:ext cx="1872" cy="176"/>
              <a:chOff x="1056" y="2112"/>
              <a:chExt cx="4608" cy="432"/>
            </a:xfrm>
          </p:grpSpPr>
          <p:grpSp>
            <p:nvGrpSpPr>
              <p:cNvPr id="121" name="Group 62"/>
              <p:cNvGrpSpPr>
                <a:grpSpLocks/>
              </p:cNvGrpSpPr>
              <p:nvPr/>
            </p:nvGrpSpPr>
            <p:grpSpPr bwMode="auto">
              <a:xfrm>
                <a:off x="1056" y="2112"/>
                <a:ext cx="2304" cy="432"/>
                <a:chOff x="1056" y="2112"/>
                <a:chExt cx="2304" cy="432"/>
              </a:xfrm>
            </p:grpSpPr>
            <p:grpSp>
              <p:nvGrpSpPr>
                <p:cNvPr id="129" name="Group 63"/>
                <p:cNvGrpSpPr>
                  <a:grpSpLocks/>
                </p:cNvGrpSpPr>
                <p:nvPr/>
              </p:nvGrpSpPr>
              <p:grpSpPr bwMode="auto">
                <a:xfrm>
                  <a:off x="1056" y="2112"/>
                  <a:ext cx="1152" cy="432"/>
                  <a:chOff x="1056" y="1872"/>
                  <a:chExt cx="1152" cy="672"/>
                </a:xfrm>
              </p:grpSpPr>
              <p:sp>
                <p:nvSpPr>
                  <p:cNvPr id="133" name="Freeform 64"/>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34" name="Freeform 65"/>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30" name="Group 66"/>
                <p:cNvGrpSpPr>
                  <a:grpSpLocks/>
                </p:cNvGrpSpPr>
                <p:nvPr/>
              </p:nvGrpSpPr>
              <p:grpSpPr bwMode="auto">
                <a:xfrm>
                  <a:off x="2208" y="2112"/>
                  <a:ext cx="1152" cy="432"/>
                  <a:chOff x="1056" y="1872"/>
                  <a:chExt cx="1152" cy="672"/>
                </a:xfrm>
              </p:grpSpPr>
              <p:sp>
                <p:nvSpPr>
                  <p:cNvPr id="131" name="Freeform 67"/>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32" name="Freeform 68"/>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122" name="Group 69"/>
              <p:cNvGrpSpPr>
                <a:grpSpLocks/>
              </p:cNvGrpSpPr>
              <p:nvPr/>
            </p:nvGrpSpPr>
            <p:grpSpPr bwMode="auto">
              <a:xfrm>
                <a:off x="3360" y="2112"/>
                <a:ext cx="2304" cy="432"/>
                <a:chOff x="1056" y="2112"/>
                <a:chExt cx="2304" cy="432"/>
              </a:xfrm>
            </p:grpSpPr>
            <p:grpSp>
              <p:nvGrpSpPr>
                <p:cNvPr id="123" name="Group 70"/>
                <p:cNvGrpSpPr>
                  <a:grpSpLocks/>
                </p:cNvGrpSpPr>
                <p:nvPr/>
              </p:nvGrpSpPr>
              <p:grpSpPr bwMode="auto">
                <a:xfrm>
                  <a:off x="1056" y="2112"/>
                  <a:ext cx="1152" cy="432"/>
                  <a:chOff x="1056" y="1872"/>
                  <a:chExt cx="1152" cy="672"/>
                </a:xfrm>
              </p:grpSpPr>
              <p:sp>
                <p:nvSpPr>
                  <p:cNvPr id="127" name="Freeform 71"/>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28" name="Freeform 72"/>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24" name="Group 73"/>
                <p:cNvGrpSpPr>
                  <a:grpSpLocks/>
                </p:cNvGrpSpPr>
                <p:nvPr/>
              </p:nvGrpSpPr>
              <p:grpSpPr bwMode="auto">
                <a:xfrm>
                  <a:off x="2208" y="2112"/>
                  <a:ext cx="1152" cy="432"/>
                  <a:chOff x="1056" y="1872"/>
                  <a:chExt cx="1152" cy="672"/>
                </a:xfrm>
              </p:grpSpPr>
              <p:sp>
                <p:nvSpPr>
                  <p:cNvPr id="125" name="Freeform 74"/>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26" name="Freeform 75"/>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grpSp>
        <p:nvGrpSpPr>
          <p:cNvPr id="150" name="Group 46"/>
          <p:cNvGrpSpPr>
            <a:grpSpLocks/>
          </p:cNvGrpSpPr>
          <p:nvPr/>
        </p:nvGrpSpPr>
        <p:grpSpPr bwMode="auto">
          <a:xfrm rot="3489512">
            <a:off x="2194763" y="3827476"/>
            <a:ext cx="1524000" cy="142875"/>
            <a:chOff x="1056" y="2112"/>
            <a:chExt cx="4608" cy="432"/>
          </a:xfrm>
        </p:grpSpPr>
        <p:grpSp>
          <p:nvGrpSpPr>
            <p:cNvPr id="166" name="Group 47"/>
            <p:cNvGrpSpPr>
              <a:grpSpLocks/>
            </p:cNvGrpSpPr>
            <p:nvPr/>
          </p:nvGrpSpPr>
          <p:grpSpPr bwMode="auto">
            <a:xfrm>
              <a:off x="1056" y="2112"/>
              <a:ext cx="2304" cy="432"/>
              <a:chOff x="1056" y="2112"/>
              <a:chExt cx="2304" cy="432"/>
            </a:xfrm>
          </p:grpSpPr>
          <p:grpSp>
            <p:nvGrpSpPr>
              <p:cNvPr id="174" name="Group 48"/>
              <p:cNvGrpSpPr>
                <a:grpSpLocks/>
              </p:cNvGrpSpPr>
              <p:nvPr/>
            </p:nvGrpSpPr>
            <p:grpSpPr bwMode="auto">
              <a:xfrm>
                <a:off x="1056" y="2112"/>
                <a:ext cx="1152" cy="432"/>
                <a:chOff x="1056" y="1872"/>
                <a:chExt cx="1152" cy="672"/>
              </a:xfrm>
            </p:grpSpPr>
            <p:sp>
              <p:nvSpPr>
                <p:cNvPr id="178" name="Freeform 49"/>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79" name="Freeform 50"/>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75" name="Group 51"/>
              <p:cNvGrpSpPr>
                <a:grpSpLocks/>
              </p:cNvGrpSpPr>
              <p:nvPr/>
            </p:nvGrpSpPr>
            <p:grpSpPr bwMode="auto">
              <a:xfrm>
                <a:off x="2208" y="2112"/>
                <a:ext cx="1152" cy="432"/>
                <a:chOff x="1056" y="1872"/>
                <a:chExt cx="1152" cy="672"/>
              </a:xfrm>
            </p:grpSpPr>
            <p:sp>
              <p:nvSpPr>
                <p:cNvPr id="176" name="Freeform 52"/>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77" name="Freeform 53"/>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167" name="Group 54"/>
            <p:cNvGrpSpPr>
              <a:grpSpLocks/>
            </p:cNvGrpSpPr>
            <p:nvPr/>
          </p:nvGrpSpPr>
          <p:grpSpPr bwMode="auto">
            <a:xfrm>
              <a:off x="3360" y="2112"/>
              <a:ext cx="2304" cy="432"/>
              <a:chOff x="1056" y="2112"/>
              <a:chExt cx="2304" cy="432"/>
            </a:xfrm>
          </p:grpSpPr>
          <p:grpSp>
            <p:nvGrpSpPr>
              <p:cNvPr id="168" name="Group 55"/>
              <p:cNvGrpSpPr>
                <a:grpSpLocks/>
              </p:cNvGrpSpPr>
              <p:nvPr/>
            </p:nvGrpSpPr>
            <p:grpSpPr bwMode="auto">
              <a:xfrm>
                <a:off x="1056" y="2112"/>
                <a:ext cx="1152" cy="432"/>
                <a:chOff x="1056" y="1872"/>
                <a:chExt cx="1152" cy="672"/>
              </a:xfrm>
            </p:grpSpPr>
            <p:sp>
              <p:nvSpPr>
                <p:cNvPr id="172"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73"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169" name="Group 58"/>
              <p:cNvGrpSpPr>
                <a:grpSpLocks/>
              </p:cNvGrpSpPr>
              <p:nvPr/>
            </p:nvGrpSpPr>
            <p:grpSpPr bwMode="auto">
              <a:xfrm>
                <a:off x="2208" y="2112"/>
                <a:ext cx="1152" cy="432"/>
                <a:chOff x="1056" y="1872"/>
                <a:chExt cx="1152" cy="672"/>
              </a:xfrm>
            </p:grpSpPr>
            <p:sp>
              <p:nvSpPr>
                <p:cNvPr id="170"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71"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160" name="Group 63"/>
          <p:cNvGrpSpPr>
            <a:grpSpLocks/>
          </p:cNvGrpSpPr>
          <p:nvPr/>
        </p:nvGrpSpPr>
        <p:grpSpPr bwMode="auto">
          <a:xfrm rot="3489512">
            <a:off x="3268775" y="4636634"/>
            <a:ext cx="381000" cy="142875"/>
            <a:chOff x="1056" y="1872"/>
            <a:chExt cx="1152" cy="672"/>
          </a:xfrm>
        </p:grpSpPr>
        <p:sp>
          <p:nvSpPr>
            <p:cNvPr id="164" name="Freeform 64"/>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165" name="Freeform 65"/>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sp>
        <p:nvSpPr>
          <p:cNvPr id="162" name="Freeform 67"/>
          <p:cNvSpPr>
            <a:spLocks/>
          </p:cNvSpPr>
          <p:nvPr/>
        </p:nvSpPr>
        <p:spPr bwMode="auto">
          <a:xfrm rot="3489512">
            <a:off x="3529402" y="4883438"/>
            <a:ext cx="190500" cy="71438"/>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5" name="Group 4"/>
          <p:cNvGrpSpPr/>
          <p:nvPr/>
        </p:nvGrpSpPr>
        <p:grpSpPr>
          <a:xfrm>
            <a:off x="3631497" y="5036491"/>
            <a:ext cx="403176" cy="865855"/>
            <a:chOff x="2143446" y="4787705"/>
            <a:chExt cx="403176" cy="865855"/>
          </a:xfrm>
        </p:grpSpPr>
        <p:sp>
          <p:nvSpPr>
            <p:cNvPr id="210" name="Freeform 50"/>
            <p:cNvSpPr>
              <a:spLocks/>
            </p:cNvSpPr>
            <p:nvPr/>
          </p:nvSpPr>
          <p:spPr bwMode="auto">
            <a:xfrm rot="3489512" flipV="1">
              <a:off x="2083915" y="4847236"/>
              <a:ext cx="190500" cy="71438"/>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198" name="Group 54"/>
            <p:cNvGrpSpPr>
              <a:grpSpLocks/>
            </p:cNvGrpSpPr>
            <p:nvPr/>
          </p:nvGrpSpPr>
          <p:grpSpPr bwMode="auto">
            <a:xfrm rot="3489512">
              <a:off x="2094185" y="5201122"/>
              <a:ext cx="762000" cy="142875"/>
              <a:chOff x="1056" y="2112"/>
              <a:chExt cx="2304" cy="432"/>
            </a:xfrm>
          </p:grpSpPr>
          <p:grpSp>
            <p:nvGrpSpPr>
              <p:cNvPr id="199" name="Group 55"/>
              <p:cNvGrpSpPr>
                <a:grpSpLocks/>
              </p:cNvGrpSpPr>
              <p:nvPr/>
            </p:nvGrpSpPr>
            <p:grpSpPr bwMode="auto">
              <a:xfrm>
                <a:off x="1056" y="2112"/>
                <a:ext cx="1152" cy="432"/>
                <a:chOff x="1056" y="1872"/>
                <a:chExt cx="1152" cy="672"/>
              </a:xfrm>
            </p:grpSpPr>
            <p:sp>
              <p:nvSpPr>
                <p:cNvPr id="203"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204"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200" name="Group 58"/>
              <p:cNvGrpSpPr>
                <a:grpSpLocks/>
              </p:cNvGrpSpPr>
              <p:nvPr/>
            </p:nvGrpSpPr>
            <p:grpSpPr bwMode="auto">
              <a:xfrm>
                <a:off x="2208" y="2112"/>
                <a:ext cx="1152" cy="432"/>
                <a:chOff x="1056" y="1872"/>
                <a:chExt cx="1152" cy="672"/>
              </a:xfrm>
            </p:grpSpPr>
            <p:sp>
              <p:nvSpPr>
                <p:cNvPr id="201"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202"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sp>
        <p:nvSpPr>
          <p:cNvPr id="232" name="Freeform 57"/>
          <p:cNvSpPr>
            <a:spLocks/>
          </p:cNvSpPr>
          <p:nvPr/>
        </p:nvSpPr>
        <p:spPr bwMode="auto">
          <a:xfrm rot="3489512" flipV="1">
            <a:off x="4236600" y="5217514"/>
            <a:ext cx="190500" cy="71438"/>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228" name="Group 58"/>
          <p:cNvGrpSpPr>
            <a:grpSpLocks/>
          </p:cNvGrpSpPr>
          <p:nvPr/>
        </p:nvGrpSpPr>
        <p:grpSpPr bwMode="auto">
          <a:xfrm rot="3489512">
            <a:off x="4343247" y="5413804"/>
            <a:ext cx="381000" cy="142875"/>
            <a:chOff x="1056" y="1872"/>
            <a:chExt cx="1152" cy="672"/>
          </a:xfrm>
        </p:grpSpPr>
        <p:sp>
          <p:nvSpPr>
            <p:cNvPr id="229"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230"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235" name="Group 54"/>
          <p:cNvGrpSpPr>
            <a:grpSpLocks/>
          </p:cNvGrpSpPr>
          <p:nvPr/>
        </p:nvGrpSpPr>
        <p:grpSpPr bwMode="auto">
          <a:xfrm rot="3489512">
            <a:off x="3809683" y="5333391"/>
            <a:ext cx="762000" cy="142875"/>
            <a:chOff x="1056" y="2112"/>
            <a:chExt cx="2304" cy="432"/>
          </a:xfrm>
        </p:grpSpPr>
        <p:grpSp>
          <p:nvGrpSpPr>
            <p:cNvPr id="236" name="Group 55"/>
            <p:cNvGrpSpPr>
              <a:grpSpLocks/>
            </p:cNvGrpSpPr>
            <p:nvPr/>
          </p:nvGrpSpPr>
          <p:grpSpPr bwMode="auto">
            <a:xfrm>
              <a:off x="1056" y="2112"/>
              <a:ext cx="1152" cy="432"/>
              <a:chOff x="1056" y="1872"/>
              <a:chExt cx="1152" cy="672"/>
            </a:xfrm>
          </p:grpSpPr>
          <p:sp>
            <p:nvSpPr>
              <p:cNvPr id="240"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241"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237" name="Group 58"/>
            <p:cNvGrpSpPr>
              <a:grpSpLocks/>
            </p:cNvGrpSpPr>
            <p:nvPr/>
          </p:nvGrpSpPr>
          <p:grpSpPr bwMode="auto">
            <a:xfrm>
              <a:off x="2208" y="2112"/>
              <a:ext cx="1152" cy="432"/>
              <a:chOff x="1056" y="1872"/>
              <a:chExt cx="1152" cy="672"/>
            </a:xfrm>
          </p:grpSpPr>
          <p:sp>
            <p:nvSpPr>
              <p:cNvPr id="238"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239"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66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4" name="Group 3"/>
          <p:cNvGrpSpPr/>
          <p:nvPr/>
        </p:nvGrpSpPr>
        <p:grpSpPr>
          <a:xfrm>
            <a:off x="3203299" y="5404105"/>
            <a:ext cx="3394075" cy="1081244"/>
            <a:chOff x="3203299" y="5404105"/>
            <a:chExt cx="3394075" cy="1081244"/>
          </a:xfrm>
        </p:grpSpPr>
        <p:sp>
          <p:nvSpPr>
            <p:cNvPr id="41003" name="Freeform 43"/>
            <p:cNvSpPr>
              <a:spLocks/>
            </p:cNvSpPr>
            <p:nvPr/>
          </p:nvSpPr>
          <p:spPr bwMode="auto">
            <a:xfrm>
              <a:off x="3203299" y="5404105"/>
              <a:ext cx="742950" cy="652463"/>
            </a:xfrm>
            <a:custGeom>
              <a:avLst/>
              <a:gdLst>
                <a:gd name="T0" fmla="*/ 0 w 468"/>
                <a:gd name="T1" fmla="*/ 411 h 411"/>
                <a:gd name="T2" fmla="*/ 0 w 468"/>
                <a:gd name="T3" fmla="*/ 0 h 411"/>
                <a:gd name="T4" fmla="*/ 109 w 468"/>
                <a:gd name="T5" fmla="*/ 0 h 411"/>
                <a:gd name="T6" fmla="*/ 217 w 468"/>
                <a:gd name="T7" fmla="*/ 34 h 411"/>
                <a:gd name="T8" fmla="*/ 326 w 468"/>
                <a:gd name="T9" fmla="*/ 102 h 411"/>
                <a:gd name="T10" fmla="*/ 468 w 468"/>
                <a:gd name="T11" fmla="*/ 409 h 411"/>
              </a:gdLst>
              <a:ahLst/>
              <a:cxnLst>
                <a:cxn ang="0">
                  <a:pos x="T0" y="T1"/>
                </a:cxn>
                <a:cxn ang="0">
                  <a:pos x="T2" y="T3"/>
                </a:cxn>
                <a:cxn ang="0">
                  <a:pos x="T4" y="T5"/>
                </a:cxn>
                <a:cxn ang="0">
                  <a:pos x="T6" y="T7"/>
                </a:cxn>
                <a:cxn ang="0">
                  <a:pos x="T8" y="T9"/>
                </a:cxn>
                <a:cxn ang="0">
                  <a:pos x="T10" y="T11"/>
                </a:cxn>
              </a:cxnLst>
              <a:rect l="0" t="0" r="r" b="b"/>
              <a:pathLst>
                <a:path w="468" h="411">
                  <a:moveTo>
                    <a:pt x="0" y="411"/>
                  </a:moveTo>
                  <a:lnTo>
                    <a:pt x="0" y="0"/>
                  </a:lnTo>
                  <a:lnTo>
                    <a:pt x="109" y="0"/>
                  </a:lnTo>
                  <a:lnTo>
                    <a:pt x="217" y="34"/>
                  </a:lnTo>
                  <a:lnTo>
                    <a:pt x="326" y="102"/>
                  </a:lnTo>
                  <a:lnTo>
                    <a:pt x="468" y="409"/>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 xmlns:a14="http://schemas.microsoft.com/office/drawing/2010/main" w="38100" cap="flat" cmpd="sng">
                  <a:solidFill>
                    <a:srgbClr val="009900"/>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04" name="Freeform 44"/>
            <p:cNvSpPr>
              <a:spLocks/>
            </p:cNvSpPr>
            <p:nvPr/>
          </p:nvSpPr>
          <p:spPr bwMode="auto">
            <a:xfrm>
              <a:off x="3838299" y="5521580"/>
              <a:ext cx="2759075" cy="762000"/>
            </a:xfrm>
            <a:custGeom>
              <a:avLst/>
              <a:gdLst>
                <a:gd name="T0" fmla="*/ 0 w 1738"/>
                <a:gd name="T1" fmla="*/ 171 h 480"/>
                <a:gd name="T2" fmla="*/ 181 w 1738"/>
                <a:gd name="T3" fmla="*/ 137 h 480"/>
                <a:gd name="T4" fmla="*/ 217 w 1738"/>
                <a:gd name="T5" fmla="*/ 103 h 480"/>
                <a:gd name="T6" fmla="*/ 290 w 1738"/>
                <a:gd name="T7" fmla="*/ 69 h 480"/>
                <a:gd name="T8" fmla="*/ 326 w 1738"/>
                <a:gd name="T9" fmla="*/ 0 h 480"/>
                <a:gd name="T10" fmla="*/ 434 w 1738"/>
                <a:gd name="T11" fmla="*/ 0 h 480"/>
                <a:gd name="T12" fmla="*/ 471 w 1738"/>
                <a:gd name="T13" fmla="*/ 34 h 480"/>
                <a:gd name="T14" fmla="*/ 507 w 1738"/>
                <a:gd name="T15" fmla="*/ 69 h 480"/>
                <a:gd name="T16" fmla="*/ 543 w 1738"/>
                <a:gd name="T17" fmla="*/ 103 h 480"/>
                <a:gd name="T18" fmla="*/ 579 w 1738"/>
                <a:gd name="T19" fmla="*/ 103 h 480"/>
                <a:gd name="T20" fmla="*/ 688 w 1738"/>
                <a:gd name="T21" fmla="*/ 137 h 480"/>
                <a:gd name="T22" fmla="*/ 760 w 1738"/>
                <a:gd name="T23" fmla="*/ 137 h 480"/>
                <a:gd name="T24" fmla="*/ 797 w 1738"/>
                <a:gd name="T25" fmla="*/ 137 h 480"/>
                <a:gd name="T26" fmla="*/ 833 w 1738"/>
                <a:gd name="T27" fmla="*/ 103 h 480"/>
                <a:gd name="T28" fmla="*/ 905 w 1738"/>
                <a:gd name="T29" fmla="*/ 69 h 480"/>
                <a:gd name="T30" fmla="*/ 941 w 1738"/>
                <a:gd name="T31" fmla="*/ 34 h 480"/>
                <a:gd name="T32" fmla="*/ 941 w 1738"/>
                <a:gd name="T33" fmla="*/ 0 h 480"/>
                <a:gd name="T34" fmla="*/ 978 w 1738"/>
                <a:gd name="T35" fmla="*/ 0 h 480"/>
                <a:gd name="T36" fmla="*/ 1014 w 1738"/>
                <a:gd name="T37" fmla="*/ 0 h 480"/>
                <a:gd name="T38" fmla="*/ 1050 w 1738"/>
                <a:gd name="T39" fmla="*/ 0 h 480"/>
                <a:gd name="T40" fmla="*/ 1086 w 1738"/>
                <a:gd name="T41" fmla="*/ 0 h 480"/>
                <a:gd name="T42" fmla="*/ 1195 w 1738"/>
                <a:gd name="T43" fmla="*/ 34 h 480"/>
                <a:gd name="T44" fmla="*/ 1376 w 1738"/>
                <a:gd name="T45" fmla="*/ 137 h 480"/>
                <a:gd name="T46" fmla="*/ 1593 w 1738"/>
                <a:gd name="T47" fmla="*/ 69 h 480"/>
                <a:gd name="T48" fmla="*/ 1738 w 1738"/>
                <a:gd name="T49" fmla="*/ 103 h 480"/>
                <a:gd name="T50" fmla="*/ 1738 w 1738"/>
                <a:gd name="T51" fmla="*/ 480 h 480"/>
                <a:gd name="T52" fmla="*/ 152 w 1738"/>
                <a:gd name="T53" fmla="*/ 47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8" h="480">
                  <a:moveTo>
                    <a:pt x="0" y="171"/>
                  </a:moveTo>
                  <a:lnTo>
                    <a:pt x="181" y="137"/>
                  </a:lnTo>
                  <a:lnTo>
                    <a:pt x="217" y="103"/>
                  </a:lnTo>
                  <a:lnTo>
                    <a:pt x="290" y="69"/>
                  </a:lnTo>
                  <a:lnTo>
                    <a:pt x="326" y="0"/>
                  </a:lnTo>
                  <a:lnTo>
                    <a:pt x="434" y="0"/>
                  </a:lnTo>
                  <a:lnTo>
                    <a:pt x="471" y="34"/>
                  </a:lnTo>
                  <a:lnTo>
                    <a:pt x="507" y="69"/>
                  </a:lnTo>
                  <a:lnTo>
                    <a:pt x="543" y="103"/>
                  </a:lnTo>
                  <a:lnTo>
                    <a:pt x="579" y="103"/>
                  </a:lnTo>
                  <a:lnTo>
                    <a:pt x="688" y="137"/>
                  </a:lnTo>
                  <a:lnTo>
                    <a:pt x="760" y="137"/>
                  </a:lnTo>
                  <a:lnTo>
                    <a:pt x="797" y="137"/>
                  </a:lnTo>
                  <a:lnTo>
                    <a:pt x="833" y="103"/>
                  </a:lnTo>
                  <a:lnTo>
                    <a:pt x="905" y="69"/>
                  </a:lnTo>
                  <a:lnTo>
                    <a:pt x="941" y="34"/>
                  </a:lnTo>
                  <a:lnTo>
                    <a:pt x="941" y="0"/>
                  </a:lnTo>
                  <a:lnTo>
                    <a:pt x="978" y="0"/>
                  </a:lnTo>
                  <a:lnTo>
                    <a:pt x="1014" y="0"/>
                  </a:lnTo>
                  <a:lnTo>
                    <a:pt x="1050" y="0"/>
                  </a:lnTo>
                  <a:lnTo>
                    <a:pt x="1086" y="0"/>
                  </a:lnTo>
                  <a:lnTo>
                    <a:pt x="1195" y="34"/>
                  </a:lnTo>
                  <a:lnTo>
                    <a:pt x="1376" y="137"/>
                  </a:lnTo>
                  <a:lnTo>
                    <a:pt x="1593" y="69"/>
                  </a:lnTo>
                  <a:lnTo>
                    <a:pt x="1738" y="103"/>
                  </a:lnTo>
                  <a:lnTo>
                    <a:pt x="1738" y="480"/>
                  </a:lnTo>
                  <a:lnTo>
                    <a:pt x="152" y="473"/>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 xmlns:a14="http://schemas.microsoft.com/office/drawing/2010/main" w="38100" cap="flat" cmpd="sng">
                  <a:solidFill>
                    <a:srgbClr val="009900"/>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7" name="Line 77"/>
            <p:cNvSpPr>
              <a:spLocks noChangeShapeType="1"/>
            </p:cNvSpPr>
            <p:nvPr/>
          </p:nvSpPr>
          <p:spPr bwMode="auto">
            <a:xfrm>
              <a:off x="4019320" y="5897241"/>
              <a:ext cx="297473" cy="588108"/>
            </a:xfrm>
            <a:prstGeom prst="line">
              <a:avLst/>
            </a:prstGeom>
            <a:noFill/>
            <a:ln w="38100">
              <a:solidFill>
                <a:srgbClr val="FF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8" name="Line 78"/>
            <p:cNvSpPr>
              <a:spLocks noChangeShapeType="1"/>
            </p:cNvSpPr>
            <p:nvPr/>
          </p:nvSpPr>
          <p:spPr bwMode="auto">
            <a:xfrm flipH="1" flipV="1">
              <a:off x="3728295" y="5590499"/>
              <a:ext cx="389403" cy="778806"/>
            </a:xfrm>
            <a:prstGeom prst="line">
              <a:avLst/>
            </a:prstGeom>
            <a:noFill/>
            <a:ln w="38100">
              <a:solidFill>
                <a:srgbClr val="FF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sp>
        <p:nvSpPr>
          <p:cNvPr id="243" name="Line 83"/>
          <p:cNvSpPr>
            <a:spLocks noChangeShapeType="1"/>
          </p:cNvSpPr>
          <p:nvPr/>
        </p:nvSpPr>
        <p:spPr bwMode="auto">
          <a:xfrm flipH="1">
            <a:off x="3705247" y="4280410"/>
            <a:ext cx="1299372" cy="755582"/>
          </a:xfrm>
          <a:prstGeom prst="line">
            <a:avLst/>
          </a:prstGeom>
          <a:noFill/>
          <a:ln w="25400">
            <a:solidFill>
              <a:srgbClr val="FF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en-US" sz="2400">
              <a:solidFill>
                <a:srgbClr val="000000"/>
              </a:solidFill>
              <a:latin typeface="Calibri"/>
              <a:ea typeface="ＭＳ Ｐゴシック" charset="0"/>
              <a:cs typeface="Calibri"/>
            </a:endParaRPr>
          </a:p>
        </p:txBody>
      </p:sp>
    </p:spTree>
    <p:extLst>
      <p:ext uri="{BB962C8B-B14F-4D97-AF65-F5344CB8AC3E}">
        <p14:creationId xmlns:p14="http://schemas.microsoft.com/office/powerpoint/2010/main" val="379733622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2A4D47-5991-8442-8140-BADF90A3B33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91359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D8F0DD4F-BBCC-C141-96A6-B4C1BE95B194}"/>
              </a:ext>
            </a:extLst>
          </p:cNvPr>
          <p:cNvPicPr>
            <a:picLocks noGrp="1" noChangeAspect="1"/>
          </p:cNvPicPr>
          <p:nvPr>
            <p:ph sz="half" idx="1"/>
          </p:nvPr>
        </p:nvPicPr>
        <p:blipFill>
          <a:blip r:embed="rId2"/>
          <a:stretch>
            <a:fillRect/>
          </a:stretch>
        </p:blipFill>
        <p:spPr>
          <a:xfrm>
            <a:off x="257175" y="1899365"/>
            <a:ext cx="3271838" cy="3244343"/>
          </a:xfrm>
        </p:spPr>
      </p:pic>
      <p:pic>
        <p:nvPicPr>
          <p:cNvPr id="8" name="Content Placeholder 7" descr="A close up of a map&#10;&#10;Description automatically generated">
            <a:extLst>
              <a:ext uri="{FF2B5EF4-FFF2-40B4-BE49-F238E27FC236}">
                <a16:creationId xmlns:a16="http://schemas.microsoft.com/office/drawing/2014/main" id="{719CB6D8-BCA6-D447-B8B5-34D8EA9FF6FC}"/>
              </a:ext>
            </a:extLst>
          </p:cNvPr>
          <p:cNvPicPr>
            <a:picLocks noGrp="1" noChangeAspect="1"/>
          </p:cNvPicPr>
          <p:nvPr>
            <p:ph sz="half" idx="2"/>
          </p:nvPr>
        </p:nvPicPr>
        <p:blipFill>
          <a:blip r:embed="rId3"/>
          <a:stretch>
            <a:fillRect/>
          </a:stretch>
        </p:blipFill>
        <p:spPr>
          <a:xfrm>
            <a:off x="3910012" y="1899364"/>
            <a:ext cx="4753616" cy="3244343"/>
          </a:xfrm>
        </p:spPr>
      </p:pic>
      <p:sp>
        <p:nvSpPr>
          <p:cNvPr id="9" name="TextBox 8">
            <a:extLst>
              <a:ext uri="{FF2B5EF4-FFF2-40B4-BE49-F238E27FC236}">
                <a16:creationId xmlns:a16="http://schemas.microsoft.com/office/drawing/2014/main" id="{38A63947-8E33-984A-8741-4B72AE23FA6C}"/>
              </a:ext>
            </a:extLst>
          </p:cNvPr>
          <p:cNvSpPr txBox="1"/>
          <p:nvPr/>
        </p:nvSpPr>
        <p:spPr>
          <a:xfrm>
            <a:off x="257175" y="5225123"/>
            <a:ext cx="2214563" cy="253916"/>
          </a:xfrm>
          <a:prstGeom prst="rect">
            <a:avLst/>
          </a:prstGeom>
          <a:noFill/>
        </p:spPr>
        <p:txBody>
          <a:bodyPr wrap="square" rtlCol="0">
            <a:spAutoFit/>
          </a:bodyPr>
          <a:lstStyle/>
          <a:p>
            <a:r>
              <a:rPr lang="en-US" sz="1050" dirty="0" err="1"/>
              <a:t>Osmanoğlu</a:t>
            </a:r>
            <a:r>
              <a:rPr lang="en-US" sz="1050" dirty="0"/>
              <a:t> et al., 2016</a:t>
            </a:r>
          </a:p>
        </p:txBody>
      </p:sp>
      <p:sp>
        <p:nvSpPr>
          <p:cNvPr id="10" name="TextBox 9">
            <a:extLst>
              <a:ext uri="{FF2B5EF4-FFF2-40B4-BE49-F238E27FC236}">
                <a16:creationId xmlns:a16="http://schemas.microsoft.com/office/drawing/2014/main" id="{699E356E-ACB2-444F-A390-9928BD545DB0}"/>
              </a:ext>
            </a:extLst>
          </p:cNvPr>
          <p:cNvSpPr txBox="1"/>
          <p:nvPr/>
        </p:nvSpPr>
        <p:spPr>
          <a:xfrm>
            <a:off x="7260465" y="5225123"/>
            <a:ext cx="1883536" cy="253916"/>
          </a:xfrm>
          <a:prstGeom prst="rect">
            <a:avLst/>
          </a:prstGeom>
          <a:noFill/>
        </p:spPr>
        <p:txBody>
          <a:bodyPr wrap="square" rtlCol="0">
            <a:spAutoFit/>
          </a:bodyPr>
          <a:lstStyle/>
          <a:p>
            <a:r>
              <a:rPr lang="en-US" sz="1050" dirty="0"/>
              <a:t>https://</a:t>
            </a:r>
            <a:r>
              <a:rPr lang="en-US" sz="1050" dirty="0" err="1"/>
              <a:t>www.ga.gov.au</a:t>
            </a:r>
            <a:r>
              <a:rPr lang="en-US" sz="1050" dirty="0"/>
              <a:t>/</a:t>
            </a:r>
          </a:p>
        </p:txBody>
      </p:sp>
      <p:sp>
        <p:nvSpPr>
          <p:cNvPr id="11" name="Rectangle 10">
            <a:extLst>
              <a:ext uri="{FF2B5EF4-FFF2-40B4-BE49-F238E27FC236}">
                <a16:creationId xmlns:a16="http://schemas.microsoft.com/office/drawing/2014/main" id="{BDAD1C37-3576-274B-90BF-C585BE15C9CD}"/>
              </a:ext>
            </a:extLst>
          </p:cNvPr>
          <p:cNvSpPr/>
          <p:nvPr/>
        </p:nvSpPr>
        <p:spPr>
          <a:xfrm>
            <a:off x="189339" y="973527"/>
            <a:ext cx="7212231" cy="369332"/>
          </a:xfrm>
          <a:prstGeom prst="rect">
            <a:avLst/>
          </a:prstGeom>
        </p:spPr>
        <p:txBody>
          <a:bodyPr wrap="none">
            <a:spAutoFit/>
          </a:bodyPr>
          <a:lstStyle/>
          <a:p>
            <a:r>
              <a:rPr lang="en-US" b="1" u="sng" dirty="0"/>
              <a:t>InSAR: Interferometric SAR from differencing two phase images</a:t>
            </a:r>
          </a:p>
        </p:txBody>
      </p:sp>
    </p:spTree>
    <p:extLst>
      <p:ext uri="{BB962C8B-B14F-4D97-AF65-F5344CB8AC3E}">
        <p14:creationId xmlns:p14="http://schemas.microsoft.com/office/powerpoint/2010/main" val="546989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457200" y="76200"/>
            <a:ext cx="4637088" cy="2743200"/>
            <a:chOff x="288" y="48"/>
            <a:chExt cx="2921" cy="1728"/>
          </a:xfrm>
        </p:grpSpPr>
        <p:pic>
          <p:nvPicPr>
            <p:cNvPr id="16387" name="Picture 3" descr="p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 y="336"/>
              <a:ext cx="1385" cy="1440"/>
            </a:xfrm>
            <a:prstGeom prst="rect">
              <a:avLst/>
            </a:prstGeom>
            <a:noFill/>
            <a:ln w="2857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16388" name="Picture 4" descr="a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336"/>
              <a:ext cx="1385" cy="1435"/>
            </a:xfrm>
            <a:prstGeom prst="rect">
              <a:avLst/>
            </a:prstGeom>
            <a:noFill/>
            <a:ln w="2857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16389" name="Text Box 5"/>
            <p:cNvSpPr txBox="1">
              <a:spLocks noChangeArrowheads="1"/>
            </p:cNvSpPr>
            <p:nvPr/>
          </p:nvSpPr>
          <p:spPr bwMode="auto">
            <a:xfrm>
              <a:off x="696" y="48"/>
              <a:ext cx="2064"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b="0" dirty="0">
                  <a:latin typeface="Calibri"/>
                  <a:cs typeface="Calibri"/>
                </a:rPr>
                <a:t>Image A - 12 August 1999</a:t>
              </a:r>
            </a:p>
          </p:txBody>
        </p:sp>
      </p:grpSp>
      <p:grpSp>
        <p:nvGrpSpPr>
          <p:cNvPr id="16390" name="Group 6"/>
          <p:cNvGrpSpPr>
            <a:grpSpLocks/>
          </p:cNvGrpSpPr>
          <p:nvPr/>
        </p:nvGrpSpPr>
        <p:grpSpPr bwMode="auto">
          <a:xfrm>
            <a:off x="457200" y="3962400"/>
            <a:ext cx="4637088" cy="2682875"/>
            <a:chOff x="288" y="2496"/>
            <a:chExt cx="2921" cy="1690"/>
          </a:xfrm>
        </p:grpSpPr>
        <p:pic>
          <p:nvPicPr>
            <p:cNvPr id="16391" name="Picture 7" descr="a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2496"/>
              <a:ext cx="1385" cy="1435"/>
            </a:xfrm>
            <a:prstGeom prst="rect">
              <a:avLst/>
            </a:prstGeom>
            <a:noFill/>
            <a:ln w="2857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16392" name="Picture 8" descr="phs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496"/>
              <a:ext cx="1385" cy="1440"/>
            </a:xfrm>
            <a:prstGeom prst="rect">
              <a:avLst/>
            </a:prstGeom>
            <a:noFill/>
            <a:ln w="2857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16393" name="Text Box 9"/>
            <p:cNvSpPr txBox="1">
              <a:spLocks noChangeArrowheads="1"/>
            </p:cNvSpPr>
            <p:nvPr/>
          </p:nvSpPr>
          <p:spPr bwMode="auto">
            <a:xfrm>
              <a:off x="480" y="3936"/>
              <a:ext cx="2496"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b="0" dirty="0">
                  <a:latin typeface="Calibri"/>
                  <a:cs typeface="Calibri"/>
                </a:rPr>
                <a:t>Image B - 16 September 1999</a:t>
              </a:r>
            </a:p>
          </p:txBody>
        </p:sp>
      </p:grpSp>
      <p:grpSp>
        <p:nvGrpSpPr>
          <p:cNvPr id="16394" name="Group 10"/>
          <p:cNvGrpSpPr>
            <a:grpSpLocks/>
          </p:cNvGrpSpPr>
          <p:nvPr/>
        </p:nvGrpSpPr>
        <p:grpSpPr bwMode="auto">
          <a:xfrm>
            <a:off x="5791200" y="1447800"/>
            <a:ext cx="2819400" cy="4956175"/>
            <a:chOff x="3648" y="912"/>
            <a:chExt cx="1776" cy="3122"/>
          </a:xfrm>
        </p:grpSpPr>
        <p:grpSp>
          <p:nvGrpSpPr>
            <p:cNvPr id="16395" name="Group 11"/>
            <p:cNvGrpSpPr>
              <a:grpSpLocks/>
            </p:cNvGrpSpPr>
            <p:nvPr/>
          </p:nvGrpSpPr>
          <p:grpSpPr bwMode="auto">
            <a:xfrm>
              <a:off x="3792" y="912"/>
              <a:ext cx="1632" cy="1927"/>
              <a:chOff x="3792" y="912"/>
              <a:chExt cx="1632" cy="1927"/>
            </a:xfrm>
          </p:grpSpPr>
          <p:pic>
            <p:nvPicPr>
              <p:cNvPr id="16396" name="Picture 12" descr="int"/>
              <p:cNvPicPr>
                <a:picLocks noChangeAspect="1" noChangeArrowheads="1"/>
              </p:cNvPicPr>
              <p:nvPr/>
            </p:nvPicPr>
            <p:blipFill>
              <a:blip r:embed="rId6">
                <a:lum bright="-24000" contrast="-6000"/>
                <a:extLst>
                  <a:ext uri="{28A0092B-C50C-407E-A947-70E740481C1C}">
                    <a14:useLocalDpi xmlns:a14="http://schemas.microsoft.com/office/drawing/2010/main" val="0"/>
                  </a:ext>
                </a:extLst>
              </a:blip>
              <a:srcRect l="2942" t="2968" r="11766"/>
              <a:stretch>
                <a:fillRect/>
              </a:stretch>
            </p:blipFill>
            <p:spPr bwMode="auto">
              <a:xfrm>
                <a:off x="3936" y="1433"/>
                <a:ext cx="1392" cy="1406"/>
              </a:xfrm>
              <a:prstGeom prst="rect">
                <a:avLst/>
              </a:prstGeom>
              <a:noFill/>
              <a:ln w="2857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16397" name="Text Box 13"/>
              <p:cNvSpPr txBox="1">
                <a:spLocks noChangeArrowheads="1"/>
              </p:cNvSpPr>
              <p:nvPr/>
            </p:nvSpPr>
            <p:spPr bwMode="auto">
              <a:xfrm>
                <a:off x="3792" y="912"/>
                <a:ext cx="1632"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b="0" dirty="0" err="1">
                    <a:latin typeface="Calibri"/>
                    <a:cs typeface="Calibri"/>
                  </a:rPr>
                  <a:t>Interferogram</a:t>
                </a:r>
                <a:r>
                  <a:rPr lang="en-GB" sz="2000" b="0" dirty="0">
                    <a:latin typeface="Calibri"/>
                    <a:cs typeface="Calibri"/>
                  </a:rPr>
                  <a:t> =    Phase A - Phase B</a:t>
                </a:r>
              </a:p>
            </p:txBody>
          </p:sp>
        </p:grpSp>
        <p:sp>
          <p:nvSpPr>
            <p:cNvPr id="16398" name="AutoShape 14"/>
            <p:cNvSpPr>
              <a:spLocks noChangeArrowheads="1"/>
            </p:cNvSpPr>
            <p:nvPr/>
          </p:nvSpPr>
          <p:spPr bwMode="auto">
            <a:xfrm>
              <a:off x="3648" y="3360"/>
              <a:ext cx="1392" cy="672"/>
            </a:xfrm>
            <a:prstGeom prst="wedgeRoundRectCallout">
              <a:avLst>
                <a:gd name="adj1" fmla="val -81537"/>
                <a:gd name="adj2" fmla="val -232440"/>
                <a:gd name="adj3" fmla="val 16667"/>
              </a:avLst>
            </a:prstGeom>
            <a:solidFill>
              <a:srgbClr val="FFFF66"/>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endParaRPr lang="en-GB" b="0">
                <a:latin typeface="Times New Roman" charset="0"/>
              </a:endParaRPr>
            </a:p>
          </p:txBody>
        </p:sp>
        <p:sp>
          <p:nvSpPr>
            <p:cNvPr id="16399" name="Text Box 15"/>
            <p:cNvSpPr txBox="1">
              <a:spLocks noChangeArrowheads="1"/>
            </p:cNvSpPr>
            <p:nvPr/>
          </p:nvSpPr>
          <p:spPr bwMode="auto">
            <a:xfrm>
              <a:off x="3648" y="3360"/>
              <a:ext cx="1354" cy="6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sz="1600" i="1" dirty="0">
                  <a:solidFill>
                    <a:schemeClr val="bg2"/>
                  </a:solidFill>
                  <a:latin typeface="Calibri"/>
                  <a:cs typeface="Calibri"/>
                </a:rPr>
                <a:t>Remove phase from </a:t>
              </a:r>
            </a:p>
            <a:p>
              <a:pPr algn="ctr"/>
              <a:r>
                <a:rPr lang="en-GB" sz="1600" dirty="0">
                  <a:solidFill>
                    <a:schemeClr val="bg2"/>
                  </a:solidFill>
                  <a:latin typeface="Calibri"/>
                  <a:cs typeface="Calibri"/>
                </a:rPr>
                <a:t>topography</a:t>
              </a:r>
            </a:p>
            <a:p>
              <a:pPr algn="ctr"/>
              <a:r>
                <a:rPr lang="en-GB" sz="1600" dirty="0">
                  <a:solidFill>
                    <a:schemeClr val="bg2"/>
                  </a:solidFill>
                  <a:latin typeface="Calibri"/>
                  <a:cs typeface="Calibri"/>
                </a:rPr>
                <a:t>satellite positions</a:t>
              </a:r>
            </a:p>
            <a:p>
              <a:pPr algn="ctr"/>
              <a:r>
                <a:rPr lang="en-GB" sz="1600" dirty="0">
                  <a:solidFill>
                    <a:schemeClr val="bg2"/>
                  </a:solidFill>
                  <a:latin typeface="Calibri"/>
                  <a:cs typeface="Calibri"/>
                </a:rPr>
                <a:t>earth curvature</a:t>
              </a:r>
            </a:p>
          </p:txBody>
        </p:sp>
      </p:grpSp>
      <p:grpSp>
        <p:nvGrpSpPr>
          <p:cNvPr id="16400" name="Group 16"/>
          <p:cNvGrpSpPr>
            <a:grpSpLocks/>
          </p:cNvGrpSpPr>
          <p:nvPr/>
        </p:nvGrpSpPr>
        <p:grpSpPr bwMode="auto">
          <a:xfrm>
            <a:off x="762000" y="762000"/>
            <a:ext cx="5334000" cy="5257800"/>
            <a:chOff x="480" y="480"/>
            <a:chExt cx="3360" cy="3312"/>
          </a:xfrm>
        </p:grpSpPr>
        <p:grpSp>
          <p:nvGrpSpPr>
            <p:cNvPr id="16401" name="Group 17"/>
            <p:cNvGrpSpPr>
              <a:grpSpLocks/>
            </p:cNvGrpSpPr>
            <p:nvPr/>
          </p:nvGrpSpPr>
          <p:grpSpPr bwMode="auto">
            <a:xfrm>
              <a:off x="2496" y="1824"/>
              <a:ext cx="1344" cy="624"/>
              <a:chOff x="2496" y="1824"/>
              <a:chExt cx="1344" cy="624"/>
            </a:xfrm>
          </p:grpSpPr>
          <p:sp>
            <p:nvSpPr>
              <p:cNvPr id="16402" name="Line 18"/>
              <p:cNvSpPr>
                <a:spLocks noChangeShapeType="1"/>
              </p:cNvSpPr>
              <p:nvPr/>
            </p:nvSpPr>
            <p:spPr bwMode="auto">
              <a:xfrm>
                <a:off x="2496" y="2136"/>
                <a:ext cx="1344" cy="0"/>
              </a:xfrm>
              <a:prstGeom prst="line">
                <a:avLst/>
              </a:prstGeom>
              <a:noFill/>
              <a:ln w="762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403" name="Line 19"/>
              <p:cNvSpPr>
                <a:spLocks noChangeShapeType="1"/>
              </p:cNvSpPr>
              <p:nvPr/>
            </p:nvSpPr>
            <p:spPr bwMode="auto">
              <a:xfrm>
                <a:off x="2496" y="1824"/>
                <a:ext cx="0" cy="624"/>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6404" name="Group 20"/>
            <p:cNvGrpSpPr>
              <a:grpSpLocks/>
            </p:cNvGrpSpPr>
            <p:nvPr/>
          </p:nvGrpSpPr>
          <p:grpSpPr bwMode="auto">
            <a:xfrm>
              <a:off x="480" y="480"/>
              <a:ext cx="1104" cy="1120"/>
              <a:chOff x="480" y="480"/>
              <a:chExt cx="1104" cy="1120"/>
            </a:xfrm>
          </p:grpSpPr>
          <p:sp>
            <p:nvSpPr>
              <p:cNvPr id="16405" name="Line 21"/>
              <p:cNvSpPr>
                <a:spLocks noChangeShapeType="1"/>
              </p:cNvSpPr>
              <p:nvPr/>
            </p:nvSpPr>
            <p:spPr bwMode="auto">
              <a:xfrm flipV="1">
                <a:off x="480" y="480"/>
                <a:ext cx="1104" cy="1104"/>
              </a:xfrm>
              <a:prstGeom prst="line">
                <a:avLst/>
              </a:prstGeom>
              <a:noFill/>
              <a:ln w="1524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406" name="Line 22"/>
              <p:cNvSpPr>
                <a:spLocks noChangeShapeType="1"/>
              </p:cNvSpPr>
              <p:nvPr/>
            </p:nvSpPr>
            <p:spPr bwMode="auto">
              <a:xfrm rot="5400000" flipV="1">
                <a:off x="483" y="525"/>
                <a:ext cx="1072" cy="1077"/>
              </a:xfrm>
              <a:prstGeom prst="line">
                <a:avLst/>
              </a:prstGeom>
              <a:noFill/>
              <a:ln w="1524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6407" name="Group 23"/>
            <p:cNvGrpSpPr>
              <a:grpSpLocks/>
            </p:cNvGrpSpPr>
            <p:nvPr/>
          </p:nvGrpSpPr>
          <p:grpSpPr bwMode="auto">
            <a:xfrm>
              <a:off x="480" y="2672"/>
              <a:ext cx="1104" cy="1120"/>
              <a:chOff x="480" y="480"/>
              <a:chExt cx="1104" cy="1120"/>
            </a:xfrm>
          </p:grpSpPr>
          <p:sp>
            <p:nvSpPr>
              <p:cNvPr id="16408" name="Line 24"/>
              <p:cNvSpPr>
                <a:spLocks noChangeShapeType="1"/>
              </p:cNvSpPr>
              <p:nvPr/>
            </p:nvSpPr>
            <p:spPr bwMode="auto">
              <a:xfrm flipV="1">
                <a:off x="480" y="480"/>
                <a:ext cx="1104" cy="1104"/>
              </a:xfrm>
              <a:prstGeom prst="line">
                <a:avLst/>
              </a:prstGeom>
              <a:noFill/>
              <a:ln w="1524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409" name="Line 25"/>
              <p:cNvSpPr>
                <a:spLocks noChangeShapeType="1"/>
              </p:cNvSpPr>
              <p:nvPr/>
            </p:nvSpPr>
            <p:spPr bwMode="auto">
              <a:xfrm rot="5400000" flipV="1">
                <a:off x="483" y="525"/>
                <a:ext cx="1072" cy="1077"/>
              </a:xfrm>
              <a:prstGeom prst="line">
                <a:avLst/>
              </a:prstGeom>
              <a:noFill/>
              <a:ln w="1524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26" name="TextBox 25"/>
          <p:cNvSpPr txBox="1"/>
          <p:nvPr/>
        </p:nvSpPr>
        <p:spPr>
          <a:xfrm>
            <a:off x="7933164" y="6491704"/>
            <a:ext cx="1236236" cy="369332"/>
          </a:xfrm>
          <a:prstGeom prst="rect">
            <a:avLst/>
          </a:prstGeom>
          <a:noFill/>
        </p:spPr>
        <p:txBody>
          <a:bodyPr wrap="none" rtlCol="0">
            <a:spAutoFit/>
          </a:bodyPr>
          <a:lstStyle/>
          <a:p>
            <a:r>
              <a:rPr lang="en-US" dirty="0">
                <a:latin typeface="Calibri"/>
                <a:cs typeface="Calibri"/>
              </a:rPr>
              <a:t>Tim Wright</a:t>
            </a:r>
          </a:p>
        </p:txBody>
      </p:sp>
      <p:sp>
        <p:nvSpPr>
          <p:cNvPr id="27" name="Text Box 5"/>
          <p:cNvSpPr txBox="1">
            <a:spLocks noChangeArrowheads="1"/>
          </p:cNvSpPr>
          <p:nvPr/>
        </p:nvSpPr>
        <p:spPr bwMode="auto">
          <a:xfrm>
            <a:off x="290110" y="2761883"/>
            <a:ext cx="13591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GB" b="0" dirty="0">
                <a:latin typeface="Calibri"/>
                <a:cs typeface="Calibri"/>
              </a:rPr>
              <a:t>amplitude</a:t>
            </a:r>
          </a:p>
        </p:txBody>
      </p:sp>
      <p:sp>
        <p:nvSpPr>
          <p:cNvPr id="28" name="Text Box 5"/>
          <p:cNvSpPr txBox="1">
            <a:spLocks noChangeArrowheads="1"/>
          </p:cNvSpPr>
          <p:nvPr/>
        </p:nvSpPr>
        <p:spPr bwMode="auto">
          <a:xfrm>
            <a:off x="2812055" y="2752768"/>
            <a:ext cx="78321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GB" b="0" dirty="0">
                <a:latin typeface="Calibri"/>
                <a:cs typeface="Calibri"/>
              </a:rPr>
              <a:t>phase</a:t>
            </a:r>
          </a:p>
        </p:txBody>
      </p:sp>
    </p:spTree>
    <p:extLst>
      <p:ext uri="{BB962C8B-B14F-4D97-AF65-F5344CB8AC3E}">
        <p14:creationId xmlns:p14="http://schemas.microsoft.com/office/powerpoint/2010/main" val="2343412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antaclar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
            <a:ext cx="3717298" cy="2820426"/>
          </a:xfrm>
          <a:prstGeom prst="rect">
            <a:avLst/>
          </a:prstGeom>
        </p:spPr>
      </p:pic>
      <p:pic>
        <p:nvPicPr>
          <p:cNvPr id="4" name="Picture 3" descr="and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99" y="-1"/>
            <a:ext cx="5218521" cy="6671009"/>
          </a:xfrm>
          <a:prstGeom prst="rect">
            <a:avLst/>
          </a:prstGeom>
        </p:spPr>
      </p:pic>
      <p:sp>
        <p:nvSpPr>
          <p:cNvPr id="72706" name="Text Placeholder 2"/>
          <p:cNvSpPr>
            <a:spLocks noGrp="1"/>
          </p:cNvSpPr>
          <p:nvPr>
            <p:ph type="body" sz="half" idx="1"/>
          </p:nvPr>
        </p:nvSpPr>
        <p:spPr>
          <a:xfrm>
            <a:off x="6413500" y="2692296"/>
            <a:ext cx="2730500" cy="381000"/>
          </a:xfrm>
        </p:spPr>
        <p:txBody>
          <a:bodyPr/>
          <a:lstStyle/>
          <a:p>
            <a:pPr marL="0" indent="0">
              <a:buFontTx/>
              <a:buNone/>
              <a:defRPr/>
            </a:pPr>
            <a:r>
              <a:rPr lang="en-US" sz="1400" dirty="0">
                <a:latin typeface="Arial" charset="0"/>
                <a:ea typeface="ＭＳ Ｐゴシック" charset="0"/>
              </a:rPr>
              <a:t>Schmidt and </a:t>
            </a:r>
            <a:r>
              <a:rPr lang="en-US" sz="1400" dirty="0" err="1">
                <a:latin typeface="Arial" charset="0"/>
                <a:ea typeface="ＭＳ Ｐゴシック" charset="0"/>
              </a:rPr>
              <a:t>Burgmann</a:t>
            </a:r>
            <a:r>
              <a:rPr lang="en-US" sz="1400" dirty="0">
                <a:latin typeface="Arial" charset="0"/>
                <a:ea typeface="ＭＳ Ｐゴシック" charset="0"/>
              </a:rPr>
              <a:t> (2003)</a:t>
            </a:r>
          </a:p>
        </p:txBody>
      </p:sp>
      <p:sp>
        <p:nvSpPr>
          <p:cNvPr id="7" name="Text Placeholder 2"/>
          <p:cNvSpPr txBox="1">
            <a:spLocks/>
          </p:cNvSpPr>
          <p:nvPr/>
        </p:nvSpPr>
        <p:spPr bwMode="auto">
          <a:xfrm>
            <a:off x="2070100" y="6527580"/>
            <a:ext cx="28956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defRPr/>
            </a:pPr>
            <a:r>
              <a:rPr lang="en-US" sz="1400" dirty="0">
                <a:latin typeface="Arial" charset="0"/>
                <a:ea typeface="ＭＳ Ｐゴシック" charset="0"/>
              </a:rPr>
              <a:t>Pritchard and Simons (2004)</a:t>
            </a:r>
          </a:p>
        </p:txBody>
      </p:sp>
      <p:pic>
        <p:nvPicPr>
          <p:cNvPr id="6" name="Picture 5" descr="everglad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059" y="3047896"/>
            <a:ext cx="3431959" cy="3530484"/>
          </a:xfrm>
          <a:prstGeom prst="rect">
            <a:avLst/>
          </a:prstGeom>
        </p:spPr>
      </p:pic>
      <p:sp>
        <p:nvSpPr>
          <p:cNvPr id="11" name="Text Placeholder 2"/>
          <p:cNvSpPr txBox="1">
            <a:spLocks/>
          </p:cNvSpPr>
          <p:nvPr/>
        </p:nvSpPr>
        <p:spPr bwMode="auto">
          <a:xfrm>
            <a:off x="6934200" y="6556100"/>
            <a:ext cx="2117098"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defRPr/>
            </a:pPr>
            <a:r>
              <a:rPr lang="en-US" sz="1400" dirty="0" err="1">
                <a:latin typeface="Arial" charset="0"/>
                <a:ea typeface="ＭＳ Ｐゴシック" charset="0"/>
              </a:rPr>
              <a:t>Wdowinski</a:t>
            </a:r>
            <a:r>
              <a:rPr lang="en-US" sz="1400" dirty="0">
                <a:latin typeface="Arial" charset="0"/>
                <a:ea typeface="ＭＳ Ｐゴシック" charset="0"/>
              </a:rPr>
              <a:t> et al (2006)</a:t>
            </a:r>
          </a:p>
        </p:txBody>
      </p:sp>
    </p:spTree>
    <p:extLst>
      <p:ext uri="{BB962C8B-B14F-4D97-AF65-F5344CB8AC3E}">
        <p14:creationId xmlns:p14="http://schemas.microsoft.com/office/powerpoint/2010/main" val="6294586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ells_wra.jpg"/>
          <p:cNvPicPr>
            <a:picLocks noChangeAspect="1"/>
          </p:cNvPicPr>
          <p:nvPr/>
        </p:nvPicPr>
        <p:blipFill rotWithShape="1">
          <a:blip r:embed="rId3">
            <a:extLst>
              <a:ext uri="{28A0092B-C50C-407E-A947-70E740481C1C}">
                <a14:useLocalDpi xmlns:a14="http://schemas.microsoft.com/office/drawing/2010/main" val="0"/>
              </a:ext>
            </a:extLst>
          </a:blip>
          <a:srcRect b="15029"/>
          <a:stretch/>
        </p:blipFill>
        <p:spPr>
          <a:xfrm>
            <a:off x="0" y="-1"/>
            <a:ext cx="9144000" cy="6858001"/>
          </a:xfrm>
          <a:prstGeom prst="rect">
            <a:avLst/>
          </a:prstGeom>
        </p:spPr>
      </p:pic>
      <p:cxnSp>
        <p:nvCxnSpPr>
          <p:cNvPr id="7" name="Straight Connector 6"/>
          <p:cNvCxnSpPr/>
          <p:nvPr/>
        </p:nvCxnSpPr>
        <p:spPr bwMode="auto">
          <a:xfrm>
            <a:off x="7024331" y="6367779"/>
            <a:ext cx="1700893" cy="1"/>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7430940" y="5918296"/>
            <a:ext cx="1510184" cy="651752"/>
          </a:xfrm>
          <a:prstGeom prst="rect">
            <a:avLst/>
          </a:prstGeom>
          <a:noFill/>
        </p:spPr>
        <p:txBody>
          <a:bodyPr wrap="square" rtlCol="0">
            <a:spAutoFit/>
          </a:bodyPr>
          <a:lstStyle/>
          <a:p>
            <a:r>
              <a:rPr lang="en-US" sz="2000" b="1" dirty="0">
                <a:latin typeface="Calibri"/>
                <a:cs typeface="Calibri"/>
              </a:rPr>
              <a:t>10 km</a:t>
            </a:r>
          </a:p>
        </p:txBody>
      </p:sp>
      <p:sp>
        <p:nvSpPr>
          <p:cNvPr id="11" name="TextBox 10"/>
          <p:cNvSpPr txBox="1"/>
          <p:nvPr/>
        </p:nvSpPr>
        <p:spPr>
          <a:xfrm>
            <a:off x="5562600" y="12700"/>
            <a:ext cx="3581400" cy="584776"/>
          </a:xfrm>
          <a:prstGeom prst="rect">
            <a:avLst/>
          </a:prstGeom>
          <a:solidFill>
            <a:schemeClr val="bg1">
              <a:alpha val="50000"/>
            </a:schemeClr>
          </a:solidFill>
          <a:ln>
            <a:noFill/>
          </a:ln>
        </p:spPr>
        <p:txBody>
          <a:bodyPr wrap="square" rtlCol="0">
            <a:spAutoFit/>
          </a:bodyPr>
          <a:lstStyle/>
          <a:p>
            <a:pPr algn="r"/>
            <a:r>
              <a:rPr lang="en-US" sz="3200" b="1" dirty="0">
                <a:latin typeface="Calibri"/>
                <a:cs typeface="Calibri"/>
              </a:rPr>
              <a:t>2008 Wells, Nevada</a:t>
            </a:r>
          </a:p>
        </p:txBody>
      </p:sp>
      <p:sp>
        <p:nvSpPr>
          <p:cNvPr id="6" name="TextBox 5"/>
          <p:cNvSpPr txBox="1"/>
          <p:nvPr/>
        </p:nvSpPr>
        <p:spPr>
          <a:xfrm>
            <a:off x="3530599" y="2032000"/>
            <a:ext cx="4762501" cy="2246769"/>
          </a:xfrm>
          <a:prstGeom prst="rect">
            <a:avLst/>
          </a:prstGeom>
          <a:solidFill>
            <a:schemeClr val="bg1">
              <a:alpha val="50000"/>
            </a:schemeClr>
          </a:solidFill>
          <a:ln>
            <a:noFill/>
          </a:ln>
        </p:spPr>
        <p:txBody>
          <a:bodyPr wrap="square" rtlCol="0">
            <a:spAutoFit/>
          </a:bodyPr>
          <a:lstStyle/>
          <a:p>
            <a:r>
              <a:rPr lang="en-US" sz="2800" dirty="0">
                <a:latin typeface="Calibri"/>
                <a:cs typeface="Calibri"/>
              </a:rPr>
              <a:t>Each cycle of</a:t>
            </a:r>
          </a:p>
          <a:p>
            <a:r>
              <a:rPr lang="en-US" sz="2800" dirty="0">
                <a:latin typeface="Calibri"/>
                <a:cs typeface="Calibri"/>
              </a:rPr>
              <a:t>blue =&gt; yellow =&gt; red</a:t>
            </a:r>
          </a:p>
          <a:p>
            <a:r>
              <a:rPr lang="en-US" sz="2800" dirty="0">
                <a:latin typeface="Calibri"/>
                <a:cs typeface="Calibri"/>
              </a:rPr>
              <a:t>= 28 mm of displacement </a:t>
            </a:r>
          </a:p>
          <a:p>
            <a:r>
              <a:rPr lang="en-US" sz="2800" dirty="0">
                <a:latin typeface="Calibri"/>
                <a:cs typeface="Calibri"/>
              </a:rPr>
              <a:t>(half of the radar wavelength)</a:t>
            </a:r>
          </a:p>
          <a:p>
            <a:r>
              <a:rPr lang="en-US" sz="2800" dirty="0">
                <a:latin typeface="Calibri"/>
                <a:cs typeface="Calibri"/>
              </a:rPr>
              <a:t>away from the satellite</a:t>
            </a:r>
          </a:p>
        </p:txBody>
      </p:sp>
    </p:spTree>
    <p:extLst>
      <p:ext uri="{BB962C8B-B14F-4D97-AF65-F5344CB8AC3E}">
        <p14:creationId xmlns:p14="http://schemas.microsoft.com/office/powerpoint/2010/main" val="2845327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AA99F-D948-FB41-BB7B-83AB11050A5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273133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1100" y="342900"/>
            <a:ext cx="3517900" cy="523220"/>
          </a:xfrm>
          <a:prstGeom prst="rect">
            <a:avLst/>
          </a:prstGeom>
          <a:noFill/>
        </p:spPr>
        <p:txBody>
          <a:bodyPr wrap="square" rtlCol="0">
            <a:spAutoFit/>
          </a:bodyPr>
          <a:lstStyle/>
          <a:p>
            <a:r>
              <a:rPr lang="en-US" sz="2800" dirty="0">
                <a:latin typeface="Calibri"/>
                <a:cs typeface="Calibri"/>
              </a:rPr>
              <a:t>“wrapped”</a:t>
            </a:r>
          </a:p>
        </p:txBody>
      </p:sp>
      <p:sp>
        <p:nvSpPr>
          <p:cNvPr id="4" name="TextBox 3"/>
          <p:cNvSpPr txBox="1"/>
          <p:nvPr/>
        </p:nvSpPr>
        <p:spPr>
          <a:xfrm>
            <a:off x="5842495" y="342900"/>
            <a:ext cx="3517900" cy="523220"/>
          </a:xfrm>
          <a:prstGeom prst="rect">
            <a:avLst/>
          </a:prstGeom>
          <a:noFill/>
        </p:spPr>
        <p:txBody>
          <a:bodyPr wrap="square" rtlCol="0">
            <a:spAutoFit/>
          </a:bodyPr>
          <a:lstStyle/>
          <a:p>
            <a:r>
              <a:rPr lang="en-US" sz="2800" dirty="0">
                <a:latin typeface="Calibri"/>
                <a:cs typeface="Calibri"/>
              </a:rPr>
              <a:t>“unwrapped”</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9782"/>
          <a:stretch/>
        </p:blipFill>
        <p:spPr bwMode="auto">
          <a:xfrm>
            <a:off x="342900" y="1533525"/>
            <a:ext cx="4203700" cy="4206875"/>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bam_interferograms.png"/>
          <p:cNvPicPr>
            <a:picLocks noChangeAspect="1"/>
          </p:cNvPicPr>
          <p:nvPr/>
        </p:nvPicPr>
        <p:blipFill rotWithShape="1">
          <a:blip r:embed="rId4">
            <a:extLst>
              <a:ext uri="{28A0092B-C50C-407E-A947-70E740481C1C}">
                <a14:useLocalDpi xmlns:a14="http://schemas.microsoft.com/office/drawing/2010/main" val="0"/>
              </a:ext>
            </a:extLst>
          </a:blip>
          <a:srcRect r="49623"/>
          <a:stretch/>
        </p:blipFill>
        <p:spPr>
          <a:xfrm>
            <a:off x="4527123" y="1520825"/>
            <a:ext cx="4248577" cy="4206875"/>
          </a:xfrm>
          <a:prstGeom prst="rect">
            <a:avLst/>
          </a:prstGeom>
        </p:spPr>
      </p:pic>
    </p:spTree>
    <p:extLst>
      <p:ext uri="{BB962C8B-B14F-4D97-AF65-F5344CB8AC3E}">
        <p14:creationId xmlns:p14="http://schemas.microsoft.com/office/powerpoint/2010/main" val="3753747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07950" y="404813"/>
            <a:ext cx="6480175" cy="5538787"/>
          </a:xfrm>
          <a:ln/>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grpSp>
        <p:nvGrpSpPr>
          <p:cNvPr id="18435" name="Group 3"/>
          <p:cNvGrpSpPr>
            <a:grpSpLocks/>
          </p:cNvGrpSpPr>
          <p:nvPr/>
        </p:nvGrpSpPr>
        <p:grpSpPr bwMode="auto">
          <a:xfrm>
            <a:off x="2236788" y="4838700"/>
            <a:ext cx="6288088" cy="1062038"/>
            <a:chOff x="1409" y="3048"/>
            <a:chExt cx="3961" cy="669"/>
          </a:xfrm>
        </p:grpSpPr>
        <p:sp>
          <p:nvSpPr>
            <p:cNvPr id="18436" name="Text Box 4"/>
            <p:cNvSpPr txBox="1">
              <a:spLocks noChangeArrowheads="1"/>
            </p:cNvSpPr>
            <p:nvPr/>
          </p:nvSpPr>
          <p:spPr bwMode="auto">
            <a:xfrm>
              <a:off x="4195" y="3113"/>
              <a:ext cx="1175" cy="194"/>
            </a:xfrm>
            <a:prstGeom prst="rect">
              <a:avLst/>
            </a:prstGeom>
            <a:noFill/>
            <a:ln w="381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400" b="0" dirty="0">
                  <a:latin typeface="Calibri"/>
                  <a:cs typeface="Calibri"/>
                </a:rPr>
                <a:t>(0) 0 mm range change</a:t>
              </a:r>
              <a:endParaRPr lang="en-US" sz="1400" b="0" dirty="0">
                <a:latin typeface="Calibri"/>
                <a:cs typeface="Calibri"/>
              </a:endParaRPr>
            </a:p>
          </p:txBody>
        </p:sp>
        <p:sp>
          <p:nvSpPr>
            <p:cNvPr id="18437" name="Freeform 5"/>
            <p:cNvSpPr>
              <a:spLocks/>
            </p:cNvSpPr>
            <p:nvPr/>
          </p:nvSpPr>
          <p:spPr bwMode="auto">
            <a:xfrm>
              <a:off x="1409" y="3048"/>
              <a:ext cx="2238" cy="669"/>
            </a:xfrm>
            <a:custGeom>
              <a:avLst/>
              <a:gdLst>
                <a:gd name="T0" fmla="*/ 0 w 2238"/>
                <a:gd name="T1" fmla="*/ 669 h 669"/>
                <a:gd name="T2" fmla="*/ 27 w 2238"/>
                <a:gd name="T3" fmla="*/ 612 h 669"/>
                <a:gd name="T4" fmla="*/ 106 w 2238"/>
                <a:gd name="T5" fmla="*/ 594 h 669"/>
                <a:gd name="T6" fmla="*/ 128 w 2238"/>
                <a:gd name="T7" fmla="*/ 550 h 669"/>
                <a:gd name="T8" fmla="*/ 89 w 2238"/>
                <a:gd name="T9" fmla="*/ 399 h 669"/>
                <a:gd name="T10" fmla="*/ 58 w 2238"/>
                <a:gd name="T11" fmla="*/ 337 h 669"/>
                <a:gd name="T12" fmla="*/ 102 w 2238"/>
                <a:gd name="T13" fmla="*/ 222 h 669"/>
                <a:gd name="T14" fmla="*/ 297 w 2238"/>
                <a:gd name="T15" fmla="*/ 226 h 669"/>
                <a:gd name="T16" fmla="*/ 337 w 2238"/>
                <a:gd name="T17" fmla="*/ 248 h 669"/>
                <a:gd name="T18" fmla="*/ 394 w 2238"/>
                <a:gd name="T19" fmla="*/ 284 h 669"/>
                <a:gd name="T20" fmla="*/ 461 w 2238"/>
                <a:gd name="T21" fmla="*/ 280 h 669"/>
                <a:gd name="T22" fmla="*/ 483 w 2238"/>
                <a:gd name="T23" fmla="*/ 248 h 669"/>
                <a:gd name="T24" fmla="*/ 514 w 2238"/>
                <a:gd name="T25" fmla="*/ 231 h 669"/>
                <a:gd name="T26" fmla="*/ 563 w 2238"/>
                <a:gd name="T27" fmla="*/ 204 h 669"/>
                <a:gd name="T28" fmla="*/ 585 w 2238"/>
                <a:gd name="T29" fmla="*/ 186 h 669"/>
                <a:gd name="T30" fmla="*/ 598 w 2238"/>
                <a:gd name="T31" fmla="*/ 182 h 669"/>
                <a:gd name="T32" fmla="*/ 563 w 2238"/>
                <a:gd name="T33" fmla="*/ 169 h 669"/>
                <a:gd name="T34" fmla="*/ 594 w 2238"/>
                <a:gd name="T35" fmla="*/ 67 h 669"/>
                <a:gd name="T36" fmla="*/ 682 w 2238"/>
                <a:gd name="T37" fmla="*/ 45 h 669"/>
                <a:gd name="T38" fmla="*/ 944 w 2238"/>
                <a:gd name="T39" fmla="*/ 49 h 669"/>
                <a:gd name="T40" fmla="*/ 988 w 2238"/>
                <a:gd name="T41" fmla="*/ 23 h 669"/>
                <a:gd name="T42" fmla="*/ 1028 w 2238"/>
                <a:gd name="T43" fmla="*/ 0 h 669"/>
                <a:gd name="T44" fmla="*/ 1117 w 2238"/>
                <a:gd name="T45" fmla="*/ 9 h 669"/>
                <a:gd name="T46" fmla="*/ 1179 w 2238"/>
                <a:gd name="T47" fmla="*/ 27 h 669"/>
                <a:gd name="T48" fmla="*/ 1351 w 2238"/>
                <a:gd name="T49" fmla="*/ 36 h 669"/>
                <a:gd name="T50" fmla="*/ 1427 w 2238"/>
                <a:gd name="T51" fmla="*/ 62 h 669"/>
                <a:gd name="T52" fmla="*/ 1475 w 2238"/>
                <a:gd name="T53" fmla="*/ 85 h 669"/>
                <a:gd name="T54" fmla="*/ 1591 w 2238"/>
                <a:gd name="T55" fmla="*/ 89 h 669"/>
                <a:gd name="T56" fmla="*/ 1768 w 2238"/>
                <a:gd name="T57" fmla="*/ 71 h 669"/>
                <a:gd name="T58" fmla="*/ 1936 w 2238"/>
                <a:gd name="T59" fmla="*/ 80 h 669"/>
                <a:gd name="T60" fmla="*/ 2003 w 2238"/>
                <a:gd name="T61" fmla="*/ 102 h 669"/>
                <a:gd name="T62" fmla="*/ 2038 w 2238"/>
                <a:gd name="T63" fmla="*/ 155 h 669"/>
                <a:gd name="T64" fmla="*/ 2078 w 2238"/>
                <a:gd name="T65" fmla="*/ 129 h 669"/>
                <a:gd name="T66" fmla="*/ 2100 w 2238"/>
                <a:gd name="T67" fmla="*/ 85 h 669"/>
                <a:gd name="T68" fmla="*/ 2238 w 2238"/>
                <a:gd name="T69" fmla="*/ 67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38" h="669">
                  <a:moveTo>
                    <a:pt x="0" y="669"/>
                  </a:moveTo>
                  <a:cubicBezTo>
                    <a:pt x="4" y="656"/>
                    <a:pt x="17" y="621"/>
                    <a:pt x="27" y="612"/>
                  </a:cubicBezTo>
                  <a:cubicBezTo>
                    <a:pt x="43" y="598"/>
                    <a:pt x="85" y="598"/>
                    <a:pt x="106" y="594"/>
                  </a:cubicBezTo>
                  <a:cubicBezTo>
                    <a:pt x="127" y="563"/>
                    <a:pt x="122" y="578"/>
                    <a:pt x="128" y="550"/>
                  </a:cubicBezTo>
                  <a:cubicBezTo>
                    <a:pt x="123" y="476"/>
                    <a:pt x="142" y="436"/>
                    <a:pt x="89" y="399"/>
                  </a:cubicBezTo>
                  <a:cubicBezTo>
                    <a:pt x="79" y="378"/>
                    <a:pt x="67" y="358"/>
                    <a:pt x="58" y="337"/>
                  </a:cubicBezTo>
                  <a:cubicBezTo>
                    <a:pt x="61" y="292"/>
                    <a:pt x="58" y="244"/>
                    <a:pt x="102" y="222"/>
                  </a:cubicBezTo>
                  <a:cubicBezTo>
                    <a:pt x="167" y="223"/>
                    <a:pt x="232" y="220"/>
                    <a:pt x="297" y="226"/>
                  </a:cubicBezTo>
                  <a:cubicBezTo>
                    <a:pt x="312" y="228"/>
                    <a:pt x="322" y="244"/>
                    <a:pt x="337" y="248"/>
                  </a:cubicBezTo>
                  <a:cubicBezTo>
                    <a:pt x="356" y="261"/>
                    <a:pt x="375" y="270"/>
                    <a:pt x="394" y="284"/>
                  </a:cubicBezTo>
                  <a:cubicBezTo>
                    <a:pt x="416" y="283"/>
                    <a:pt x="439" y="284"/>
                    <a:pt x="461" y="280"/>
                  </a:cubicBezTo>
                  <a:cubicBezTo>
                    <a:pt x="479" y="277"/>
                    <a:pt x="475" y="259"/>
                    <a:pt x="483" y="248"/>
                  </a:cubicBezTo>
                  <a:cubicBezTo>
                    <a:pt x="492" y="236"/>
                    <a:pt x="502" y="235"/>
                    <a:pt x="514" y="231"/>
                  </a:cubicBezTo>
                  <a:cubicBezTo>
                    <a:pt x="532" y="217"/>
                    <a:pt x="542" y="210"/>
                    <a:pt x="563" y="204"/>
                  </a:cubicBezTo>
                  <a:cubicBezTo>
                    <a:pt x="570" y="198"/>
                    <a:pt x="577" y="191"/>
                    <a:pt x="585" y="186"/>
                  </a:cubicBezTo>
                  <a:cubicBezTo>
                    <a:pt x="589" y="184"/>
                    <a:pt x="601" y="186"/>
                    <a:pt x="598" y="182"/>
                  </a:cubicBezTo>
                  <a:cubicBezTo>
                    <a:pt x="596" y="179"/>
                    <a:pt x="570" y="171"/>
                    <a:pt x="563" y="169"/>
                  </a:cubicBezTo>
                  <a:cubicBezTo>
                    <a:pt x="527" y="133"/>
                    <a:pt x="548" y="80"/>
                    <a:pt x="594" y="67"/>
                  </a:cubicBezTo>
                  <a:cubicBezTo>
                    <a:pt x="624" y="46"/>
                    <a:pt x="642" y="48"/>
                    <a:pt x="682" y="45"/>
                  </a:cubicBezTo>
                  <a:cubicBezTo>
                    <a:pt x="769" y="51"/>
                    <a:pt x="857" y="63"/>
                    <a:pt x="944" y="49"/>
                  </a:cubicBezTo>
                  <a:cubicBezTo>
                    <a:pt x="961" y="46"/>
                    <a:pt x="972" y="28"/>
                    <a:pt x="988" y="23"/>
                  </a:cubicBezTo>
                  <a:cubicBezTo>
                    <a:pt x="1019" y="2"/>
                    <a:pt x="1005" y="9"/>
                    <a:pt x="1028" y="0"/>
                  </a:cubicBezTo>
                  <a:cubicBezTo>
                    <a:pt x="1058" y="3"/>
                    <a:pt x="1087" y="5"/>
                    <a:pt x="1117" y="9"/>
                  </a:cubicBezTo>
                  <a:cubicBezTo>
                    <a:pt x="1138" y="12"/>
                    <a:pt x="1158" y="26"/>
                    <a:pt x="1179" y="27"/>
                  </a:cubicBezTo>
                  <a:cubicBezTo>
                    <a:pt x="1236" y="31"/>
                    <a:pt x="1294" y="33"/>
                    <a:pt x="1351" y="36"/>
                  </a:cubicBezTo>
                  <a:cubicBezTo>
                    <a:pt x="1375" y="41"/>
                    <a:pt x="1405" y="51"/>
                    <a:pt x="1427" y="62"/>
                  </a:cubicBezTo>
                  <a:cubicBezTo>
                    <a:pt x="1447" y="72"/>
                    <a:pt x="1442" y="84"/>
                    <a:pt x="1475" y="85"/>
                  </a:cubicBezTo>
                  <a:cubicBezTo>
                    <a:pt x="1514" y="86"/>
                    <a:pt x="1552" y="88"/>
                    <a:pt x="1591" y="89"/>
                  </a:cubicBezTo>
                  <a:cubicBezTo>
                    <a:pt x="1661" y="99"/>
                    <a:pt x="1705" y="92"/>
                    <a:pt x="1768" y="71"/>
                  </a:cubicBezTo>
                  <a:cubicBezTo>
                    <a:pt x="1822" y="34"/>
                    <a:pt x="1882" y="67"/>
                    <a:pt x="1936" y="80"/>
                  </a:cubicBezTo>
                  <a:cubicBezTo>
                    <a:pt x="1958" y="94"/>
                    <a:pt x="1975" y="96"/>
                    <a:pt x="2003" y="102"/>
                  </a:cubicBezTo>
                  <a:cubicBezTo>
                    <a:pt x="2014" y="124"/>
                    <a:pt x="2012" y="147"/>
                    <a:pt x="2038" y="155"/>
                  </a:cubicBezTo>
                  <a:cubicBezTo>
                    <a:pt x="2057" y="147"/>
                    <a:pt x="2060" y="135"/>
                    <a:pt x="2078" y="129"/>
                  </a:cubicBezTo>
                  <a:cubicBezTo>
                    <a:pt x="2084" y="117"/>
                    <a:pt x="2089" y="94"/>
                    <a:pt x="2100" y="85"/>
                  </a:cubicBezTo>
                  <a:cubicBezTo>
                    <a:pt x="2127" y="63"/>
                    <a:pt x="2201" y="67"/>
                    <a:pt x="2238" y="67"/>
                  </a:cubicBezTo>
                </a:path>
              </a:pathLst>
            </a:custGeom>
            <a:noFill/>
            <a:ln w="38100"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nvGrpSpPr>
          <p:cNvPr id="18438" name="Group 6"/>
          <p:cNvGrpSpPr>
            <a:grpSpLocks/>
          </p:cNvGrpSpPr>
          <p:nvPr/>
        </p:nvGrpSpPr>
        <p:grpSpPr bwMode="auto">
          <a:xfrm>
            <a:off x="1773238" y="4065588"/>
            <a:ext cx="7032625" cy="446087"/>
            <a:chOff x="1117" y="2561"/>
            <a:chExt cx="4430" cy="281"/>
          </a:xfrm>
        </p:grpSpPr>
        <p:sp>
          <p:nvSpPr>
            <p:cNvPr id="18439" name="Text Box 7"/>
            <p:cNvSpPr txBox="1">
              <a:spLocks noChangeArrowheads="1"/>
            </p:cNvSpPr>
            <p:nvPr/>
          </p:nvSpPr>
          <p:spPr bwMode="auto">
            <a:xfrm>
              <a:off x="4195" y="2614"/>
              <a:ext cx="1352" cy="194"/>
            </a:xfrm>
            <a:prstGeom prst="rect">
              <a:avLst/>
            </a:prstGeom>
            <a:noFill/>
            <a:ln w="381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400" b="0" dirty="0">
                  <a:latin typeface="Calibri"/>
                  <a:cs typeface="Calibri"/>
                </a:rPr>
                <a:t>(-1) 28 mm range decrease</a:t>
              </a:r>
              <a:endParaRPr lang="en-US" sz="1400" b="0" dirty="0">
                <a:latin typeface="Calibri"/>
                <a:cs typeface="Calibri"/>
              </a:endParaRPr>
            </a:p>
          </p:txBody>
        </p:sp>
        <p:sp>
          <p:nvSpPr>
            <p:cNvPr id="18440" name="Freeform 8"/>
            <p:cNvSpPr>
              <a:spLocks/>
            </p:cNvSpPr>
            <p:nvPr/>
          </p:nvSpPr>
          <p:spPr bwMode="auto">
            <a:xfrm>
              <a:off x="1117" y="2561"/>
              <a:ext cx="2436" cy="281"/>
            </a:xfrm>
            <a:custGeom>
              <a:avLst/>
              <a:gdLst>
                <a:gd name="T0" fmla="*/ 26 w 2436"/>
                <a:gd name="T1" fmla="*/ 230 h 281"/>
                <a:gd name="T2" fmla="*/ 101 w 2436"/>
                <a:gd name="T3" fmla="*/ 257 h 281"/>
                <a:gd name="T4" fmla="*/ 137 w 2436"/>
                <a:gd name="T5" fmla="*/ 248 h 281"/>
                <a:gd name="T6" fmla="*/ 128 w 2436"/>
                <a:gd name="T7" fmla="*/ 213 h 281"/>
                <a:gd name="T8" fmla="*/ 97 w 2436"/>
                <a:gd name="T9" fmla="*/ 199 h 281"/>
                <a:gd name="T10" fmla="*/ 35 w 2436"/>
                <a:gd name="T11" fmla="*/ 173 h 281"/>
                <a:gd name="T12" fmla="*/ 31 w 2436"/>
                <a:gd name="T13" fmla="*/ 102 h 281"/>
                <a:gd name="T14" fmla="*/ 66 w 2436"/>
                <a:gd name="T15" fmla="*/ 89 h 281"/>
                <a:gd name="T16" fmla="*/ 115 w 2436"/>
                <a:gd name="T17" fmla="*/ 106 h 281"/>
                <a:gd name="T18" fmla="*/ 119 w 2436"/>
                <a:gd name="T19" fmla="*/ 120 h 281"/>
                <a:gd name="T20" fmla="*/ 146 w 2436"/>
                <a:gd name="T21" fmla="*/ 137 h 281"/>
                <a:gd name="T22" fmla="*/ 243 w 2436"/>
                <a:gd name="T23" fmla="*/ 133 h 281"/>
                <a:gd name="T24" fmla="*/ 270 w 2436"/>
                <a:gd name="T25" fmla="*/ 111 h 281"/>
                <a:gd name="T26" fmla="*/ 314 w 2436"/>
                <a:gd name="T27" fmla="*/ 93 h 281"/>
                <a:gd name="T28" fmla="*/ 319 w 2436"/>
                <a:gd name="T29" fmla="*/ 106 h 281"/>
                <a:gd name="T30" fmla="*/ 327 w 2436"/>
                <a:gd name="T31" fmla="*/ 164 h 281"/>
                <a:gd name="T32" fmla="*/ 358 w 2436"/>
                <a:gd name="T33" fmla="*/ 177 h 281"/>
                <a:gd name="T34" fmla="*/ 403 w 2436"/>
                <a:gd name="T35" fmla="*/ 217 h 281"/>
                <a:gd name="T36" fmla="*/ 451 w 2436"/>
                <a:gd name="T37" fmla="*/ 191 h 281"/>
                <a:gd name="T38" fmla="*/ 469 w 2436"/>
                <a:gd name="T39" fmla="*/ 168 h 281"/>
                <a:gd name="T40" fmla="*/ 491 w 2436"/>
                <a:gd name="T41" fmla="*/ 128 h 281"/>
                <a:gd name="T42" fmla="*/ 527 w 2436"/>
                <a:gd name="T43" fmla="*/ 44 h 281"/>
                <a:gd name="T44" fmla="*/ 589 w 2436"/>
                <a:gd name="T45" fmla="*/ 13 h 281"/>
                <a:gd name="T46" fmla="*/ 677 w 2436"/>
                <a:gd name="T47" fmla="*/ 49 h 281"/>
                <a:gd name="T48" fmla="*/ 890 w 2436"/>
                <a:gd name="T49" fmla="*/ 62 h 281"/>
                <a:gd name="T50" fmla="*/ 979 w 2436"/>
                <a:gd name="T51" fmla="*/ 102 h 281"/>
                <a:gd name="T52" fmla="*/ 1076 w 2436"/>
                <a:gd name="T53" fmla="*/ 146 h 281"/>
                <a:gd name="T54" fmla="*/ 1178 w 2436"/>
                <a:gd name="T55" fmla="*/ 142 h 281"/>
                <a:gd name="T56" fmla="*/ 1174 w 2436"/>
                <a:gd name="T57" fmla="*/ 128 h 281"/>
                <a:gd name="T58" fmla="*/ 1196 w 2436"/>
                <a:gd name="T59" fmla="*/ 66 h 281"/>
                <a:gd name="T60" fmla="*/ 1258 w 2436"/>
                <a:gd name="T61" fmla="*/ 62 h 281"/>
                <a:gd name="T62" fmla="*/ 1276 w 2436"/>
                <a:gd name="T63" fmla="*/ 115 h 281"/>
                <a:gd name="T64" fmla="*/ 1378 w 2436"/>
                <a:gd name="T65" fmla="*/ 93 h 281"/>
                <a:gd name="T66" fmla="*/ 1471 w 2436"/>
                <a:gd name="T67" fmla="*/ 71 h 281"/>
                <a:gd name="T68" fmla="*/ 1612 w 2436"/>
                <a:gd name="T69" fmla="*/ 75 h 281"/>
                <a:gd name="T70" fmla="*/ 1648 w 2436"/>
                <a:gd name="T71" fmla="*/ 137 h 281"/>
                <a:gd name="T72" fmla="*/ 1701 w 2436"/>
                <a:gd name="T73" fmla="*/ 155 h 281"/>
                <a:gd name="T74" fmla="*/ 1745 w 2436"/>
                <a:gd name="T75" fmla="*/ 133 h 281"/>
                <a:gd name="T76" fmla="*/ 1812 w 2436"/>
                <a:gd name="T77" fmla="*/ 159 h 281"/>
                <a:gd name="T78" fmla="*/ 1949 w 2436"/>
                <a:gd name="T79" fmla="*/ 151 h 281"/>
                <a:gd name="T80" fmla="*/ 2020 w 2436"/>
                <a:gd name="T81" fmla="*/ 159 h 281"/>
                <a:gd name="T82" fmla="*/ 2038 w 2436"/>
                <a:gd name="T83" fmla="*/ 199 h 281"/>
                <a:gd name="T84" fmla="*/ 2082 w 2436"/>
                <a:gd name="T85" fmla="*/ 213 h 281"/>
                <a:gd name="T86" fmla="*/ 2122 w 2436"/>
                <a:gd name="T87" fmla="*/ 244 h 281"/>
                <a:gd name="T88" fmla="*/ 2197 w 2436"/>
                <a:gd name="T89" fmla="*/ 191 h 281"/>
                <a:gd name="T90" fmla="*/ 2286 w 2436"/>
                <a:gd name="T91" fmla="*/ 142 h 281"/>
                <a:gd name="T92" fmla="*/ 2335 w 2436"/>
                <a:gd name="T93" fmla="*/ 146 h 281"/>
                <a:gd name="T94" fmla="*/ 2361 w 2436"/>
                <a:gd name="T95" fmla="*/ 164 h 281"/>
                <a:gd name="T96" fmla="*/ 2410 w 2436"/>
                <a:gd name="T97" fmla="*/ 164 h 281"/>
                <a:gd name="T98" fmla="*/ 2436 w 2436"/>
                <a:gd name="T99" fmla="*/ 14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36" h="281">
                  <a:moveTo>
                    <a:pt x="26" y="230"/>
                  </a:moveTo>
                  <a:cubicBezTo>
                    <a:pt x="55" y="237"/>
                    <a:pt x="74" y="249"/>
                    <a:pt x="101" y="257"/>
                  </a:cubicBezTo>
                  <a:cubicBezTo>
                    <a:pt x="118" y="281"/>
                    <a:pt x="128" y="271"/>
                    <a:pt x="137" y="248"/>
                  </a:cubicBezTo>
                  <a:cubicBezTo>
                    <a:pt x="134" y="236"/>
                    <a:pt x="134" y="224"/>
                    <a:pt x="128" y="213"/>
                  </a:cubicBezTo>
                  <a:cubicBezTo>
                    <a:pt x="123" y="203"/>
                    <a:pt x="107" y="203"/>
                    <a:pt x="97" y="199"/>
                  </a:cubicBezTo>
                  <a:cubicBezTo>
                    <a:pt x="76" y="190"/>
                    <a:pt x="57" y="178"/>
                    <a:pt x="35" y="173"/>
                  </a:cubicBezTo>
                  <a:cubicBezTo>
                    <a:pt x="10" y="156"/>
                    <a:pt x="0" y="155"/>
                    <a:pt x="31" y="102"/>
                  </a:cubicBezTo>
                  <a:cubicBezTo>
                    <a:pt x="37" y="91"/>
                    <a:pt x="66" y="89"/>
                    <a:pt x="66" y="89"/>
                  </a:cubicBezTo>
                  <a:cubicBezTo>
                    <a:pt x="98" y="92"/>
                    <a:pt x="104" y="83"/>
                    <a:pt x="115" y="106"/>
                  </a:cubicBezTo>
                  <a:cubicBezTo>
                    <a:pt x="117" y="110"/>
                    <a:pt x="116" y="117"/>
                    <a:pt x="119" y="120"/>
                  </a:cubicBezTo>
                  <a:cubicBezTo>
                    <a:pt x="127" y="128"/>
                    <a:pt x="146" y="137"/>
                    <a:pt x="146" y="137"/>
                  </a:cubicBezTo>
                  <a:cubicBezTo>
                    <a:pt x="178" y="136"/>
                    <a:pt x="211" y="137"/>
                    <a:pt x="243" y="133"/>
                  </a:cubicBezTo>
                  <a:cubicBezTo>
                    <a:pt x="253" y="132"/>
                    <a:pt x="263" y="116"/>
                    <a:pt x="270" y="111"/>
                  </a:cubicBezTo>
                  <a:cubicBezTo>
                    <a:pt x="283" y="102"/>
                    <a:pt x="299" y="96"/>
                    <a:pt x="314" y="93"/>
                  </a:cubicBezTo>
                  <a:cubicBezTo>
                    <a:pt x="316" y="97"/>
                    <a:pt x="318" y="101"/>
                    <a:pt x="319" y="106"/>
                  </a:cubicBezTo>
                  <a:cubicBezTo>
                    <a:pt x="323" y="125"/>
                    <a:pt x="320" y="146"/>
                    <a:pt x="327" y="164"/>
                  </a:cubicBezTo>
                  <a:cubicBezTo>
                    <a:pt x="331" y="175"/>
                    <a:pt x="348" y="172"/>
                    <a:pt x="358" y="177"/>
                  </a:cubicBezTo>
                  <a:cubicBezTo>
                    <a:pt x="373" y="200"/>
                    <a:pt x="375" y="209"/>
                    <a:pt x="403" y="217"/>
                  </a:cubicBezTo>
                  <a:cubicBezTo>
                    <a:pt x="425" y="209"/>
                    <a:pt x="439" y="210"/>
                    <a:pt x="451" y="191"/>
                  </a:cubicBezTo>
                  <a:cubicBezTo>
                    <a:pt x="461" y="154"/>
                    <a:pt x="447" y="186"/>
                    <a:pt x="469" y="168"/>
                  </a:cubicBezTo>
                  <a:cubicBezTo>
                    <a:pt x="479" y="159"/>
                    <a:pt x="484" y="139"/>
                    <a:pt x="491" y="128"/>
                  </a:cubicBezTo>
                  <a:cubicBezTo>
                    <a:pt x="495" y="91"/>
                    <a:pt x="494" y="61"/>
                    <a:pt x="527" y="44"/>
                  </a:cubicBezTo>
                  <a:cubicBezTo>
                    <a:pt x="535" y="0"/>
                    <a:pt x="538" y="9"/>
                    <a:pt x="589" y="13"/>
                  </a:cubicBezTo>
                  <a:cubicBezTo>
                    <a:pt x="618" y="27"/>
                    <a:pt x="645" y="42"/>
                    <a:pt x="677" y="49"/>
                  </a:cubicBezTo>
                  <a:cubicBezTo>
                    <a:pt x="755" y="88"/>
                    <a:pt x="670" y="49"/>
                    <a:pt x="890" y="62"/>
                  </a:cubicBezTo>
                  <a:cubicBezTo>
                    <a:pt x="918" y="64"/>
                    <a:pt x="952" y="92"/>
                    <a:pt x="979" y="102"/>
                  </a:cubicBezTo>
                  <a:cubicBezTo>
                    <a:pt x="1002" y="134"/>
                    <a:pt x="1042" y="128"/>
                    <a:pt x="1076" y="146"/>
                  </a:cubicBezTo>
                  <a:cubicBezTo>
                    <a:pt x="1110" y="145"/>
                    <a:pt x="1145" y="148"/>
                    <a:pt x="1178" y="142"/>
                  </a:cubicBezTo>
                  <a:cubicBezTo>
                    <a:pt x="1183" y="141"/>
                    <a:pt x="1174" y="133"/>
                    <a:pt x="1174" y="128"/>
                  </a:cubicBezTo>
                  <a:cubicBezTo>
                    <a:pt x="1174" y="66"/>
                    <a:pt x="1161" y="76"/>
                    <a:pt x="1196" y="66"/>
                  </a:cubicBezTo>
                  <a:cubicBezTo>
                    <a:pt x="1219" y="52"/>
                    <a:pt x="1233" y="52"/>
                    <a:pt x="1258" y="62"/>
                  </a:cubicBezTo>
                  <a:cubicBezTo>
                    <a:pt x="1272" y="106"/>
                    <a:pt x="1266" y="89"/>
                    <a:pt x="1276" y="115"/>
                  </a:cubicBezTo>
                  <a:cubicBezTo>
                    <a:pt x="1315" y="101"/>
                    <a:pt x="1333" y="96"/>
                    <a:pt x="1378" y="93"/>
                  </a:cubicBezTo>
                  <a:cubicBezTo>
                    <a:pt x="1411" y="76"/>
                    <a:pt x="1429" y="77"/>
                    <a:pt x="1471" y="71"/>
                  </a:cubicBezTo>
                  <a:cubicBezTo>
                    <a:pt x="1518" y="72"/>
                    <a:pt x="1565" y="69"/>
                    <a:pt x="1612" y="75"/>
                  </a:cubicBezTo>
                  <a:cubicBezTo>
                    <a:pt x="1626" y="77"/>
                    <a:pt x="1614" y="126"/>
                    <a:pt x="1648" y="137"/>
                  </a:cubicBezTo>
                  <a:cubicBezTo>
                    <a:pt x="1656" y="165"/>
                    <a:pt x="1677" y="159"/>
                    <a:pt x="1701" y="155"/>
                  </a:cubicBezTo>
                  <a:cubicBezTo>
                    <a:pt x="1733" y="134"/>
                    <a:pt x="1717" y="139"/>
                    <a:pt x="1745" y="133"/>
                  </a:cubicBezTo>
                  <a:cubicBezTo>
                    <a:pt x="1767" y="144"/>
                    <a:pt x="1788" y="155"/>
                    <a:pt x="1812" y="159"/>
                  </a:cubicBezTo>
                  <a:cubicBezTo>
                    <a:pt x="1851" y="186"/>
                    <a:pt x="1906" y="155"/>
                    <a:pt x="1949" y="151"/>
                  </a:cubicBezTo>
                  <a:cubicBezTo>
                    <a:pt x="1973" y="154"/>
                    <a:pt x="1997" y="152"/>
                    <a:pt x="2020" y="159"/>
                  </a:cubicBezTo>
                  <a:cubicBezTo>
                    <a:pt x="2023" y="160"/>
                    <a:pt x="2034" y="195"/>
                    <a:pt x="2038" y="199"/>
                  </a:cubicBezTo>
                  <a:cubicBezTo>
                    <a:pt x="2049" y="212"/>
                    <a:pt x="2067" y="211"/>
                    <a:pt x="2082" y="213"/>
                  </a:cubicBezTo>
                  <a:cubicBezTo>
                    <a:pt x="2096" y="231"/>
                    <a:pt x="2104" y="232"/>
                    <a:pt x="2122" y="244"/>
                  </a:cubicBezTo>
                  <a:cubicBezTo>
                    <a:pt x="2173" y="234"/>
                    <a:pt x="2147" y="209"/>
                    <a:pt x="2197" y="191"/>
                  </a:cubicBezTo>
                  <a:cubicBezTo>
                    <a:pt x="2232" y="156"/>
                    <a:pt x="2242" y="160"/>
                    <a:pt x="2286" y="142"/>
                  </a:cubicBezTo>
                  <a:cubicBezTo>
                    <a:pt x="2302" y="143"/>
                    <a:pt x="2319" y="141"/>
                    <a:pt x="2335" y="146"/>
                  </a:cubicBezTo>
                  <a:cubicBezTo>
                    <a:pt x="2345" y="149"/>
                    <a:pt x="2361" y="164"/>
                    <a:pt x="2361" y="164"/>
                  </a:cubicBezTo>
                  <a:cubicBezTo>
                    <a:pt x="2376" y="185"/>
                    <a:pt x="2391" y="177"/>
                    <a:pt x="2410" y="164"/>
                  </a:cubicBezTo>
                  <a:cubicBezTo>
                    <a:pt x="2415" y="148"/>
                    <a:pt x="2418" y="146"/>
                    <a:pt x="2436" y="146"/>
                  </a:cubicBezTo>
                </a:path>
              </a:pathLst>
            </a:custGeom>
            <a:noFill/>
            <a:ln w="38100"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nvGrpSpPr>
          <p:cNvPr id="18441" name="Group 9"/>
          <p:cNvGrpSpPr>
            <a:grpSpLocks/>
          </p:cNvGrpSpPr>
          <p:nvPr/>
        </p:nvGrpSpPr>
        <p:grpSpPr bwMode="auto">
          <a:xfrm>
            <a:off x="1649413" y="3357563"/>
            <a:ext cx="7156450" cy="644525"/>
            <a:chOff x="1039" y="2115"/>
            <a:chExt cx="4508" cy="406"/>
          </a:xfrm>
        </p:grpSpPr>
        <p:sp>
          <p:nvSpPr>
            <p:cNvPr id="18442" name="Text Box 10"/>
            <p:cNvSpPr txBox="1">
              <a:spLocks noChangeArrowheads="1"/>
            </p:cNvSpPr>
            <p:nvPr/>
          </p:nvSpPr>
          <p:spPr bwMode="auto">
            <a:xfrm>
              <a:off x="4195" y="2115"/>
              <a:ext cx="1352" cy="194"/>
            </a:xfrm>
            <a:prstGeom prst="rect">
              <a:avLst/>
            </a:prstGeom>
            <a:noFill/>
            <a:ln w="381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400" b="0" dirty="0">
                  <a:latin typeface="Calibri"/>
                  <a:cs typeface="Calibri"/>
                </a:rPr>
                <a:t>(-2) 57 mm range decrease</a:t>
              </a:r>
              <a:endParaRPr lang="en-US" sz="1400" b="0" dirty="0">
                <a:latin typeface="Calibri"/>
                <a:cs typeface="Calibri"/>
              </a:endParaRPr>
            </a:p>
          </p:txBody>
        </p:sp>
        <p:sp>
          <p:nvSpPr>
            <p:cNvPr id="18443" name="Freeform 11"/>
            <p:cNvSpPr>
              <a:spLocks/>
            </p:cNvSpPr>
            <p:nvPr/>
          </p:nvSpPr>
          <p:spPr bwMode="auto">
            <a:xfrm>
              <a:off x="1039" y="2248"/>
              <a:ext cx="2464" cy="273"/>
            </a:xfrm>
            <a:custGeom>
              <a:avLst/>
              <a:gdLst>
                <a:gd name="T0" fmla="*/ 38 w 2464"/>
                <a:gd name="T1" fmla="*/ 109 h 273"/>
                <a:gd name="T2" fmla="*/ 144 w 2464"/>
                <a:gd name="T3" fmla="*/ 122 h 273"/>
                <a:gd name="T4" fmla="*/ 264 w 2464"/>
                <a:gd name="T5" fmla="*/ 158 h 273"/>
                <a:gd name="T6" fmla="*/ 326 w 2464"/>
                <a:gd name="T7" fmla="*/ 184 h 273"/>
                <a:gd name="T8" fmla="*/ 543 w 2464"/>
                <a:gd name="T9" fmla="*/ 189 h 273"/>
                <a:gd name="T10" fmla="*/ 627 w 2464"/>
                <a:gd name="T11" fmla="*/ 149 h 273"/>
                <a:gd name="T12" fmla="*/ 702 w 2464"/>
                <a:gd name="T13" fmla="*/ 136 h 273"/>
                <a:gd name="T14" fmla="*/ 791 w 2464"/>
                <a:gd name="T15" fmla="*/ 145 h 273"/>
                <a:gd name="T16" fmla="*/ 826 w 2464"/>
                <a:gd name="T17" fmla="*/ 118 h 273"/>
                <a:gd name="T18" fmla="*/ 937 w 2464"/>
                <a:gd name="T19" fmla="*/ 140 h 273"/>
                <a:gd name="T20" fmla="*/ 1004 w 2464"/>
                <a:gd name="T21" fmla="*/ 184 h 273"/>
                <a:gd name="T22" fmla="*/ 1066 w 2464"/>
                <a:gd name="T23" fmla="*/ 216 h 273"/>
                <a:gd name="T24" fmla="*/ 1274 w 2464"/>
                <a:gd name="T25" fmla="*/ 198 h 273"/>
                <a:gd name="T26" fmla="*/ 1393 w 2464"/>
                <a:gd name="T27" fmla="*/ 176 h 273"/>
                <a:gd name="T28" fmla="*/ 1518 w 2464"/>
                <a:gd name="T29" fmla="*/ 202 h 273"/>
                <a:gd name="T30" fmla="*/ 1615 w 2464"/>
                <a:gd name="T31" fmla="*/ 176 h 273"/>
                <a:gd name="T32" fmla="*/ 1766 w 2464"/>
                <a:gd name="T33" fmla="*/ 220 h 273"/>
                <a:gd name="T34" fmla="*/ 2027 w 2464"/>
                <a:gd name="T35" fmla="*/ 180 h 273"/>
                <a:gd name="T36" fmla="*/ 2111 w 2464"/>
                <a:gd name="T37" fmla="*/ 211 h 273"/>
                <a:gd name="T38" fmla="*/ 2191 w 2464"/>
                <a:gd name="T39" fmla="*/ 224 h 273"/>
                <a:gd name="T40" fmla="*/ 2355 w 2464"/>
                <a:gd name="T41" fmla="*/ 184 h 273"/>
                <a:gd name="T42" fmla="*/ 2390 w 2464"/>
                <a:gd name="T43" fmla="*/ 176 h 273"/>
                <a:gd name="T44" fmla="*/ 2417 w 2464"/>
                <a:gd name="T45" fmla="*/ 34 h 273"/>
                <a:gd name="T46" fmla="*/ 2448 w 2464"/>
                <a:gd name="T47" fmla="*/ 16 h 273"/>
                <a:gd name="T48" fmla="*/ 2461 w 2464"/>
                <a:gd name="T49" fmla="*/ 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4" h="273">
                  <a:moveTo>
                    <a:pt x="38" y="109"/>
                  </a:moveTo>
                  <a:cubicBezTo>
                    <a:pt x="139" y="132"/>
                    <a:pt x="0" y="103"/>
                    <a:pt x="144" y="122"/>
                  </a:cubicBezTo>
                  <a:cubicBezTo>
                    <a:pt x="184" y="127"/>
                    <a:pt x="224" y="149"/>
                    <a:pt x="264" y="158"/>
                  </a:cubicBezTo>
                  <a:cubicBezTo>
                    <a:pt x="283" y="168"/>
                    <a:pt x="305" y="178"/>
                    <a:pt x="326" y="184"/>
                  </a:cubicBezTo>
                  <a:cubicBezTo>
                    <a:pt x="388" y="227"/>
                    <a:pt x="474" y="212"/>
                    <a:pt x="543" y="189"/>
                  </a:cubicBezTo>
                  <a:cubicBezTo>
                    <a:pt x="566" y="173"/>
                    <a:pt x="600" y="157"/>
                    <a:pt x="627" y="149"/>
                  </a:cubicBezTo>
                  <a:cubicBezTo>
                    <a:pt x="638" y="114"/>
                    <a:pt x="677" y="130"/>
                    <a:pt x="702" y="136"/>
                  </a:cubicBezTo>
                  <a:cubicBezTo>
                    <a:pt x="715" y="170"/>
                    <a:pt x="764" y="148"/>
                    <a:pt x="791" y="145"/>
                  </a:cubicBezTo>
                  <a:cubicBezTo>
                    <a:pt x="807" y="139"/>
                    <a:pt x="812" y="128"/>
                    <a:pt x="826" y="118"/>
                  </a:cubicBezTo>
                  <a:cubicBezTo>
                    <a:pt x="869" y="124"/>
                    <a:pt x="885" y="133"/>
                    <a:pt x="937" y="140"/>
                  </a:cubicBezTo>
                  <a:cubicBezTo>
                    <a:pt x="952" y="155"/>
                    <a:pt x="984" y="178"/>
                    <a:pt x="1004" y="184"/>
                  </a:cubicBezTo>
                  <a:cubicBezTo>
                    <a:pt x="1023" y="211"/>
                    <a:pt x="1031" y="207"/>
                    <a:pt x="1066" y="216"/>
                  </a:cubicBezTo>
                  <a:cubicBezTo>
                    <a:pt x="1149" y="213"/>
                    <a:pt x="1200" y="206"/>
                    <a:pt x="1274" y="198"/>
                  </a:cubicBezTo>
                  <a:cubicBezTo>
                    <a:pt x="1315" y="186"/>
                    <a:pt x="1350" y="182"/>
                    <a:pt x="1393" y="176"/>
                  </a:cubicBezTo>
                  <a:cubicBezTo>
                    <a:pt x="1438" y="180"/>
                    <a:pt x="1475" y="190"/>
                    <a:pt x="1518" y="202"/>
                  </a:cubicBezTo>
                  <a:cubicBezTo>
                    <a:pt x="1564" y="195"/>
                    <a:pt x="1577" y="188"/>
                    <a:pt x="1615" y="176"/>
                  </a:cubicBezTo>
                  <a:cubicBezTo>
                    <a:pt x="1677" y="133"/>
                    <a:pt x="1714" y="205"/>
                    <a:pt x="1766" y="220"/>
                  </a:cubicBezTo>
                  <a:cubicBezTo>
                    <a:pt x="1842" y="273"/>
                    <a:pt x="1951" y="206"/>
                    <a:pt x="2027" y="180"/>
                  </a:cubicBezTo>
                  <a:cubicBezTo>
                    <a:pt x="2059" y="185"/>
                    <a:pt x="2081" y="202"/>
                    <a:pt x="2111" y="211"/>
                  </a:cubicBezTo>
                  <a:cubicBezTo>
                    <a:pt x="2153" y="239"/>
                    <a:pt x="2127" y="230"/>
                    <a:pt x="2191" y="224"/>
                  </a:cubicBezTo>
                  <a:cubicBezTo>
                    <a:pt x="2246" y="208"/>
                    <a:pt x="2298" y="191"/>
                    <a:pt x="2355" y="184"/>
                  </a:cubicBezTo>
                  <a:cubicBezTo>
                    <a:pt x="2367" y="181"/>
                    <a:pt x="2386" y="187"/>
                    <a:pt x="2390" y="176"/>
                  </a:cubicBezTo>
                  <a:cubicBezTo>
                    <a:pt x="2394" y="165"/>
                    <a:pt x="2371" y="48"/>
                    <a:pt x="2417" y="34"/>
                  </a:cubicBezTo>
                  <a:cubicBezTo>
                    <a:pt x="2427" y="27"/>
                    <a:pt x="2440" y="24"/>
                    <a:pt x="2448" y="16"/>
                  </a:cubicBezTo>
                  <a:cubicBezTo>
                    <a:pt x="2464" y="0"/>
                    <a:pt x="2440" y="3"/>
                    <a:pt x="2461" y="3"/>
                  </a:cubicBezTo>
                </a:path>
              </a:pathLst>
            </a:custGeom>
            <a:noFill/>
            <a:ln w="38100"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nvGrpSpPr>
          <p:cNvPr id="18444" name="Group 12"/>
          <p:cNvGrpSpPr>
            <a:grpSpLocks/>
          </p:cNvGrpSpPr>
          <p:nvPr/>
        </p:nvGrpSpPr>
        <p:grpSpPr bwMode="auto">
          <a:xfrm>
            <a:off x="1765300" y="2781300"/>
            <a:ext cx="7219950" cy="327025"/>
            <a:chOff x="1112" y="1752"/>
            <a:chExt cx="4548" cy="206"/>
          </a:xfrm>
        </p:grpSpPr>
        <p:sp>
          <p:nvSpPr>
            <p:cNvPr id="18445" name="Text Box 13"/>
            <p:cNvSpPr txBox="1">
              <a:spLocks noChangeArrowheads="1"/>
            </p:cNvSpPr>
            <p:nvPr/>
          </p:nvSpPr>
          <p:spPr bwMode="auto">
            <a:xfrm>
              <a:off x="4195" y="1752"/>
              <a:ext cx="1465" cy="194"/>
            </a:xfrm>
            <a:prstGeom prst="rect">
              <a:avLst/>
            </a:prstGeom>
            <a:noFill/>
            <a:ln w="381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400" b="0" dirty="0">
                  <a:latin typeface="Calibri"/>
                  <a:cs typeface="Calibri"/>
                </a:rPr>
                <a:t>(-10) 283 mm range decrease</a:t>
              </a:r>
              <a:endParaRPr lang="en-US" sz="1400" b="0" dirty="0">
                <a:latin typeface="Calibri"/>
                <a:cs typeface="Calibri"/>
              </a:endParaRPr>
            </a:p>
          </p:txBody>
        </p:sp>
        <p:sp>
          <p:nvSpPr>
            <p:cNvPr id="18446" name="Freeform 14"/>
            <p:cNvSpPr>
              <a:spLocks/>
            </p:cNvSpPr>
            <p:nvPr/>
          </p:nvSpPr>
          <p:spPr bwMode="auto">
            <a:xfrm>
              <a:off x="1112" y="1790"/>
              <a:ext cx="1515" cy="168"/>
            </a:xfrm>
            <a:custGeom>
              <a:avLst/>
              <a:gdLst>
                <a:gd name="T0" fmla="*/ 0 w 1515"/>
                <a:gd name="T1" fmla="*/ 0 h 168"/>
                <a:gd name="T2" fmla="*/ 231 w 1515"/>
                <a:gd name="T3" fmla="*/ 93 h 168"/>
                <a:gd name="T4" fmla="*/ 279 w 1515"/>
                <a:gd name="T5" fmla="*/ 115 h 168"/>
                <a:gd name="T6" fmla="*/ 483 w 1515"/>
                <a:gd name="T7" fmla="*/ 155 h 168"/>
                <a:gd name="T8" fmla="*/ 669 w 1515"/>
                <a:gd name="T9" fmla="*/ 124 h 168"/>
                <a:gd name="T10" fmla="*/ 1276 w 1515"/>
                <a:gd name="T11" fmla="*/ 151 h 168"/>
                <a:gd name="T12" fmla="*/ 1334 w 1515"/>
                <a:gd name="T13" fmla="*/ 168 h 168"/>
                <a:gd name="T14" fmla="*/ 1440 w 1515"/>
                <a:gd name="T15" fmla="*/ 160 h 168"/>
                <a:gd name="T16" fmla="*/ 1458 w 1515"/>
                <a:gd name="T17" fmla="*/ 137 h 168"/>
                <a:gd name="T18" fmla="*/ 1515 w 1515"/>
                <a:gd name="T19"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5" h="168">
                  <a:moveTo>
                    <a:pt x="0" y="0"/>
                  </a:moveTo>
                  <a:cubicBezTo>
                    <a:pt x="89" y="49"/>
                    <a:pt x="185" y="80"/>
                    <a:pt x="231" y="93"/>
                  </a:cubicBezTo>
                  <a:cubicBezTo>
                    <a:pt x="263" y="115"/>
                    <a:pt x="247" y="109"/>
                    <a:pt x="279" y="115"/>
                  </a:cubicBezTo>
                  <a:cubicBezTo>
                    <a:pt x="334" y="150"/>
                    <a:pt x="422" y="152"/>
                    <a:pt x="483" y="155"/>
                  </a:cubicBezTo>
                  <a:cubicBezTo>
                    <a:pt x="600" y="147"/>
                    <a:pt x="594" y="155"/>
                    <a:pt x="669" y="124"/>
                  </a:cubicBezTo>
                  <a:cubicBezTo>
                    <a:pt x="884" y="127"/>
                    <a:pt x="1069" y="137"/>
                    <a:pt x="1276" y="151"/>
                  </a:cubicBezTo>
                  <a:cubicBezTo>
                    <a:pt x="1297" y="158"/>
                    <a:pt x="1311" y="165"/>
                    <a:pt x="1334" y="168"/>
                  </a:cubicBezTo>
                  <a:cubicBezTo>
                    <a:pt x="1369" y="165"/>
                    <a:pt x="1405" y="165"/>
                    <a:pt x="1440" y="160"/>
                  </a:cubicBezTo>
                  <a:cubicBezTo>
                    <a:pt x="1461" y="157"/>
                    <a:pt x="1447" y="148"/>
                    <a:pt x="1458" y="137"/>
                  </a:cubicBezTo>
                  <a:cubicBezTo>
                    <a:pt x="1469" y="126"/>
                    <a:pt x="1499" y="120"/>
                    <a:pt x="1515" y="120"/>
                  </a:cubicBezTo>
                </a:path>
              </a:pathLst>
            </a:custGeom>
            <a:noFill/>
            <a:ln w="38100"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grpSp>
        <p:nvGrpSpPr>
          <p:cNvPr id="18447" name="Group 15"/>
          <p:cNvGrpSpPr>
            <a:grpSpLocks/>
          </p:cNvGrpSpPr>
          <p:nvPr/>
        </p:nvGrpSpPr>
        <p:grpSpPr bwMode="auto">
          <a:xfrm>
            <a:off x="2132013" y="2293938"/>
            <a:ext cx="6853238" cy="469900"/>
            <a:chOff x="1343" y="1445"/>
            <a:chExt cx="4317" cy="296"/>
          </a:xfrm>
        </p:grpSpPr>
        <p:sp>
          <p:nvSpPr>
            <p:cNvPr id="18448" name="Text Box 16"/>
            <p:cNvSpPr txBox="1">
              <a:spLocks noChangeArrowheads="1"/>
            </p:cNvSpPr>
            <p:nvPr/>
          </p:nvSpPr>
          <p:spPr bwMode="auto">
            <a:xfrm>
              <a:off x="4195" y="1445"/>
              <a:ext cx="1465" cy="194"/>
            </a:xfrm>
            <a:prstGeom prst="rect">
              <a:avLst/>
            </a:prstGeom>
            <a:noFill/>
            <a:ln w="381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400" b="0" dirty="0">
                  <a:latin typeface="Calibri"/>
                  <a:cs typeface="Calibri"/>
                </a:rPr>
                <a:t>(-20) 567 mm range decrease</a:t>
              </a:r>
              <a:endParaRPr lang="en-US" sz="1400" b="0" dirty="0">
                <a:latin typeface="Calibri"/>
                <a:cs typeface="Calibri"/>
              </a:endParaRPr>
            </a:p>
          </p:txBody>
        </p:sp>
        <p:sp>
          <p:nvSpPr>
            <p:cNvPr id="18449" name="Freeform 17"/>
            <p:cNvSpPr>
              <a:spLocks/>
            </p:cNvSpPr>
            <p:nvPr/>
          </p:nvSpPr>
          <p:spPr bwMode="auto">
            <a:xfrm>
              <a:off x="1343" y="1614"/>
              <a:ext cx="785" cy="127"/>
            </a:xfrm>
            <a:custGeom>
              <a:avLst/>
              <a:gdLst>
                <a:gd name="T0" fmla="*/ 785 w 785"/>
                <a:gd name="T1" fmla="*/ 2 h 127"/>
                <a:gd name="T2" fmla="*/ 604 w 785"/>
                <a:gd name="T3" fmla="*/ 45 h 127"/>
                <a:gd name="T4" fmla="*/ 417 w 785"/>
                <a:gd name="T5" fmla="*/ 77 h 127"/>
                <a:gd name="T6" fmla="*/ 300 w 785"/>
                <a:gd name="T7" fmla="*/ 98 h 127"/>
                <a:gd name="T8" fmla="*/ 110 w 785"/>
                <a:gd name="T9" fmla="*/ 87 h 127"/>
                <a:gd name="T10" fmla="*/ 84 w 785"/>
                <a:gd name="T11" fmla="*/ 74 h 127"/>
                <a:gd name="T12" fmla="*/ 48 w 785"/>
                <a:gd name="T13" fmla="*/ 48 h 127"/>
                <a:gd name="T14" fmla="*/ 13 w 785"/>
                <a:gd name="T15" fmla="*/ 21 h 127"/>
                <a:gd name="T16" fmla="*/ 0 w 785"/>
                <a:gd name="T1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5" h="127">
                  <a:moveTo>
                    <a:pt x="785" y="2"/>
                  </a:moveTo>
                  <a:cubicBezTo>
                    <a:pt x="725" y="5"/>
                    <a:pt x="659" y="36"/>
                    <a:pt x="604" y="45"/>
                  </a:cubicBezTo>
                  <a:cubicBezTo>
                    <a:pt x="588" y="56"/>
                    <a:pt x="435" y="71"/>
                    <a:pt x="417" y="77"/>
                  </a:cubicBezTo>
                  <a:cubicBezTo>
                    <a:pt x="397" y="106"/>
                    <a:pt x="333" y="88"/>
                    <a:pt x="300" y="98"/>
                  </a:cubicBezTo>
                  <a:cubicBezTo>
                    <a:pt x="258" y="127"/>
                    <a:pt x="153" y="90"/>
                    <a:pt x="110" y="87"/>
                  </a:cubicBezTo>
                  <a:cubicBezTo>
                    <a:pt x="102" y="82"/>
                    <a:pt x="91" y="80"/>
                    <a:pt x="84" y="74"/>
                  </a:cubicBezTo>
                  <a:cubicBezTo>
                    <a:pt x="69" y="62"/>
                    <a:pt x="68" y="54"/>
                    <a:pt x="48" y="48"/>
                  </a:cubicBezTo>
                  <a:cubicBezTo>
                    <a:pt x="33" y="38"/>
                    <a:pt x="30" y="26"/>
                    <a:pt x="13" y="21"/>
                  </a:cubicBezTo>
                  <a:cubicBezTo>
                    <a:pt x="7" y="0"/>
                    <a:pt x="14" y="3"/>
                    <a:pt x="0" y="3"/>
                  </a:cubicBezTo>
                </a:path>
              </a:pathLst>
            </a:custGeom>
            <a:noFill/>
            <a:ln w="38100"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endParaRPr lang="en-US"/>
            </a:p>
          </p:txBody>
        </p:sp>
      </p:grpSp>
      <p:sp>
        <p:nvSpPr>
          <p:cNvPr id="18450" name="Text Box 18"/>
          <p:cNvSpPr txBox="1">
            <a:spLocks noChangeArrowheads="1"/>
          </p:cNvSpPr>
          <p:nvPr/>
        </p:nvSpPr>
        <p:spPr bwMode="auto">
          <a:xfrm>
            <a:off x="468313" y="6165850"/>
            <a:ext cx="799147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2800" b="0" dirty="0">
                <a:latin typeface="Calibri"/>
                <a:cs typeface="Calibri"/>
              </a:rPr>
              <a:t>17 August 1999, </a:t>
            </a:r>
            <a:r>
              <a:rPr lang="en-GB" sz="2800" b="0" dirty="0" err="1">
                <a:latin typeface="Calibri"/>
                <a:cs typeface="Calibri"/>
              </a:rPr>
              <a:t>Izmit</a:t>
            </a:r>
            <a:r>
              <a:rPr lang="en-GB" sz="2800" b="0" dirty="0">
                <a:latin typeface="Calibri"/>
                <a:cs typeface="Calibri"/>
              </a:rPr>
              <a:t> earthquake (Turkey)</a:t>
            </a:r>
          </a:p>
        </p:txBody>
      </p:sp>
      <p:sp>
        <p:nvSpPr>
          <p:cNvPr id="19" name="TextBox 18"/>
          <p:cNvSpPr txBox="1"/>
          <p:nvPr/>
        </p:nvSpPr>
        <p:spPr>
          <a:xfrm>
            <a:off x="7933164" y="6491704"/>
            <a:ext cx="1236236" cy="369332"/>
          </a:xfrm>
          <a:prstGeom prst="rect">
            <a:avLst/>
          </a:prstGeom>
          <a:noFill/>
        </p:spPr>
        <p:txBody>
          <a:bodyPr wrap="none" rtlCol="0">
            <a:spAutoFit/>
          </a:bodyPr>
          <a:lstStyle/>
          <a:p>
            <a:r>
              <a:rPr lang="en-US" dirty="0">
                <a:latin typeface="Calibri"/>
                <a:cs typeface="Calibri"/>
              </a:rPr>
              <a:t>Tim Wright</a:t>
            </a:r>
          </a:p>
        </p:txBody>
      </p:sp>
    </p:spTree>
    <p:extLst>
      <p:ext uri="{BB962C8B-B14F-4D97-AF65-F5344CB8AC3E}">
        <p14:creationId xmlns:p14="http://schemas.microsoft.com/office/powerpoint/2010/main" val="17962502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44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4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07950" y="404813"/>
            <a:ext cx="6480175" cy="5538787"/>
          </a:xfrm>
          <a:ln/>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25" y="404813"/>
            <a:ext cx="2520950" cy="5545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484" name="Line 4"/>
          <p:cNvSpPr>
            <a:spLocks noChangeShapeType="1"/>
          </p:cNvSpPr>
          <p:nvPr/>
        </p:nvSpPr>
        <p:spPr bwMode="auto">
          <a:xfrm>
            <a:off x="2771775" y="1125538"/>
            <a:ext cx="71438" cy="4751387"/>
          </a:xfrm>
          <a:prstGeom prst="line">
            <a:avLst/>
          </a:prstGeom>
          <a:noFill/>
          <a:ln w="381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0485" name="Text Box 5"/>
          <p:cNvSpPr txBox="1">
            <a:spLocks noChangeArrowheads="1"/>
          </p:cNvSpPr>
          <p:nvPr/>
        </p:nvSpPr>
        <p:spPr bwMode="auto">
          <a:xfrm>
            <a:off x="2339975" y="1052513"/>
            <a:ext cx="5762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2000"/>
              <a:t>A’</a:t>
            </a:r>
          </a:p>
        </p:txBody>
      </p:sp>
      <p:sp>
        <p:nvSpPr>
          <p:cNvPr id="20486" name="Text Box 6"/>
          <p:cNvSpPr txBox="1">
            <a:spLocks noChangeArrowheads="1"/>
          </p:cNvSpPr>
          <p:nvPr/>
        </p:nvSpPr>
        <p:spPr bwMode="auto">
          <a:xfrm>
            <a:off x="2484438" y="5480050"/>
            <a:ext cx="5762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2000"/>
              <a:t>A</a:t>
            </a:r>
          </a:p>
        </p:txBody>
      </p:sp>
      <p:sp>
        <p:nvSpPr>
          <p:cNvPr id="20487" name="Text Box 7"/>
          <p:cNvSpPr txBox="1">
            <a:spLocks noChangeArrowheads="1"/>
          </p:cNvSpPr>
          <p:nvPr/>
        </p:nvSpPr>
        <p:spPr bwMode="auto">
          <a:xfrm>
            <a:off x="468313" y="6165850"/>
            <a:ext cx="799147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2800" b="0" dirty="0">
                <a:latin typeface="Calibri"/>
                <a:cs typeface="Calibri"/>
              </a:rPr>
              <a:t>17 August 1999, </a:t>
            </a:r>
            <a:r>
              <a:rPr lang="en-GB" sz="2800" b="0" dirty="0" err="1">
                <a:latin typeface="Calibri"/>
                <a:cs typeface="Calibri"/>
              </a:rPr>
              <a:t>Izmit</a:t>
            </a:r>
            <a:r>
              <a:rPr lang="en-GB" sz="2800" b="0" dirty="0">
                <a:latin typeface="Calibri"/>
                <a:cs typeface="Calibri"/>
              </a:rPr>
              <a:t> earthquake (Turkey)</a:t>
            </a:r>
          </a:p>
        </p:txBody>
      </p:sp>
      <p:sp>
        <p:nvSpPr>
          <p:cNvPr id="2" name="TextBox 1"/>
          <p:cNvSpPr txBox="1"/>
          <p:nvPr/>
        </p:nvSpPr>
        <p:spPr>
          <a:xfrm>
            <a:off x="7933164" y="6491704"/>
            <a:ext cx="1236236" cy="369332"/>
          </a:xfrm>
          <a:prstGeom prst="rect">
            <a:avLst/>
          </a:prstGeom>
          <a:noFill/>
        </p:spPr>
        <p:txBody>
          <a:bodyPr wrap="none" rtlCol="0">
            <a:spAutoFit/>
          </a:bodyPr>
          <a:lstStyle/>
          <a:p>
            <a:r>
              <a:rPr lang="en-US" dirty="0">
                <a:latin typeface="Calibri"/>
                <a:cs typeface="Calibri"/>
              </a:rPr>
              <a:t>Tim Wright</a:t>
            </a:r>
          </a:p>
        </p:txBody>
      </p:sp>
    </p:spTree>
    <p:extLst>
      <p:ext uri="{BB962C8B-B14F-4D97-AF65-F5344CB8AC3E}">
        <p14:creationId xmlns:p14="http://schemas.microsoft.com/office/powerpoint/2010/main" val="42322579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CF9CC6-5F51-B14C-90A7-2FE126779A6D}"/>
              </a:ext>
            </a:extLst>
          </p:cNvPr>
          <p:cNvPicPr>
            <a:picLocks noChangeAspect="1"/>
          </p:cNvPicPr>
          <p:nvPr/>
        </p:nvPicPr>
        <p:blipFill>
          <a:blip r:embed="rId2"/>
          <a:stretch>
            <a:fillRect/>
          </a:stretch>
        </p:blipFill>
        <p:spPr>
          <a:xfrm>
            <a:off x="0" y="0"/>
            <a:ext cx="9144000" cy="6858000"/>
          </a:xfrm>
          <a:prstGeom prst="rect">
            <a:avLst/>
          </a:prstGeom>
        </p:spPr>
      </p:pic>
      <p:sp>
        <p:nvSpPr>
          <p:cNvPr id="2" name="TextBox 1">
            <a:extLst>
              <a:ext uri="{FF2B5EF4-FFF2-40B4-BE49-F238E27FC236}">
                <a16:creationId xmlns:a16="http://schemas.microsoft.com/office/drawing/2014/main" id="{FE062A66-42CF-C94D-BA1F-9A06B8867ADF}"/>
              </a:ext>
            </a:extLst>
          </p:cNvPr>
          <p:cNvSpPr txBox="1"/>
          <p:nvPr/>
        </p:nvSpPr>
        <p:spPr>
          <a:xfrm>
            <a:off x="4684734" y="4860099"/>
            <a:ext cx="4258849" cy="369332"/>
          </a:xfrm>
          <a:prstGeom prst="rect">
            <a:avLst/>
          </a:prstGeom>
          <a:noFill/>
        </p:spPr>
        <p:txBody>
          <a:bodyPr wrap="square" rtlCol="0">
            <a:spAutoFit/>
          </a:bodyPr>
          <a:lstStyle/>
          <a:p>
            <a:r>
              <a:rPr lang="en-US" dirty="0"/>
              <a:t>https://</a:t>
            </a:r>
            <a:r>
              <a:rPr lang="en-US" dirty="0" err="1"/>
              <a:t>github.com</a:t>
            </a:r>
            <a:r>
              <a:rPr lang="en-US" dirty="0"/>
              <a:t>/</a:t>
            </a:r>
            <a:r>
              <a:rPr lang="en-US" dirty="0" err="1"/>
              <a:t>parosen</a:t>
            </a:r>
            <a:r>
              <a:rPr lang="en-US" dirty="0"/>
              <a:t>/Geo-</a:t>
            </a:r>
            <a:r>
              <a:rPr lang="en-US" dirty="0" err="1"/>
              <a:t>SInC</a:t>
            </a:r>
            <a:endParaRPr lang="en-US" dirty="0"/>
          </a:p>
        </p:txBody>
      </p:sp>
    </p:spTree>
    <p:extLst>
      <p:ext uri="{BB962C8B-B14F-4D97-AF65-F5344CB8AC3E}">
        <p14:creationId xmlns:p14="http://schemas.microsoft.com/office/powerpoint/2010/main" val="1477446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p distribution map image">
            <a:extLst>
              <a:ext uri="{FF2B5EF4-FFF2-40B4-BE49-F238E27FC236}">
                <a16:creationId xmlns:a16="http://schemas.microsoft.com/office/drawing/2014/main" id="{BF7E22DC-AECA-134D-8A3F-F8DDAD9B33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08" b="4612"/>
          <a:stretch/>
        </p:blipFill>
        <p:spPr bwMode="auto">
          <a:xfrm>
            <a:off x="5283689" y="1315999"/>
            <a:ext cx="3860310" cy="306349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58;p90">
            <a:extLst>
              <a:ext uri="{FF2B5EF4-FFF2-40B4-BE49-F238E27FC236}">
                <a16:creationId xmlns:a16="http://schemas.microsoft.com/office/drawing/2014/main" id="{93F2E3C7-6D46-8F4A-B8F8-521EA709BB57}"/>
              </a:ext>
            </a:extLst>
          </p:cNvPr>
          <p:cNvSpPr txBox="1">
            <a:spLocks/>
          </p:cNvSpPr>
          <p:nvPr/>
        </p:nvSpPr>
        <p:spPr>
          <a:xfrm>
            <a:off x="84220" y="3924"/>
            <a:ext cx="9059779" cy="1443789"/>
          </a:xfrm>
          <a:prstGeom prst="rect">
            <a:avLst/>
          </a:prstGeom>
          <a:noFill/>
          <a:ln>
            <a:noFill/>
          </a:ln>
        </p:spPr>
        <p:txBody>
          <a:bodyPr spcFirstLastPara="1" wrap="square" lIns="91425" tIns="45700" rIns="91425" bIns="45700"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ts val="0"/>
              </a:spcBef>
              <a:spcAft>
                <a:spcPts val="0"/>
              </a:spcAft>
              <a:buClr>
                <a:srgbClr val="000000"/>
              </a:buClr>
              <a:buSzPts val="3600"/>
              <a:buFont typeface="Calibri"/>
              <a:buNone/>
              <a:tabLst/>
              <a:defRPr/>
            </a:pPr>
            <a:r>
              <a:rPr kumimoji="0" lang="en-US" sz="3600" b="1" i="0" u="none" strike="noStrike" kern="1200" cap="none" spc="0" normalizeH="0" baseline="0" noProof="0" dirty="0">
                <a:ln>
                  <a:noFill/>
                </a:ln>
                <a:solidFill>
                  <a:srgbClr val="000000"/>
                </a:solidFill>
                <a:effectLst/>
                <a:uLnTx/>
                <a:uFillTx/>
                <a:latin typeface="Apple Braille" pitchFamily="2" charset="0"/>
                <a:ea typeface="+mj-ea"/>
                <a:cs typeface="+mj-cs"/>
              </a:rPr>
              <a:t>2021 Mw 7.2 Haiti Earthquake</a:t>
            </a:r>
            <a:br>
              <a:rPr kumimoji="0" lang="en-US" sz="3600" b="1" i="0" u="none" strike="noStrike" kern="1200" cap="none" spc="0" normalizeH="0" baseline="0" noProof="0" dirty="0">
                <a:ln>
                  <a:noFill/>
                </a:ln>
                <a:solidFill>
                  <a:srgbClr val="000000"/>
                </a:solidFill>
                <a:effectLst/>
                <a:uLnTx/>
                <a:uFillTx/>
                <a:latin typeface="Apple Braille" pitchFamily="2" charset="0"/>
                <a:ea typeface="+mj-ea"/>
                <a:cs typeface="+mj-cs"/>
              </a:rPr>
            </a:br>
            <a:r>
              <a:rPr kumimoji="0" lang="en-US" sz="3600" b="0" i="0" u="none" strike="noStrike" kern="1200" cap="none" spc="0" normalizeH="0" baseline="0" noProof="0" dirty="0">
                <a:ln>
                  <a:noFill/>
                </a:ln>
                <a:solidFill>
                  <a:srgbClr val="000000"/>
                </a:solidFill>
                <a:effectLst/>
                <a:uLnTx/>
                <a:uFillTx/>
                <a:latin typeface="Calibri" panose="020F0502020204030204"/>
                <a:ea typeface="+mj-ea"/>
                <a:cs typeface="+mj-cs"/>
              </a:rPr>
              <a:t>Seismic results from USGS</a:t>
            </a:r>
            <a:endPar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pic>
        <p:nvPicPr>
          <p:cNvPr id="1030" name="Picture 6" descr="Finite fault basemap">
            <a:extLst>
              <a:ext uri="{FF2B5EF4-FFF2-40B4-BE49-F238E27FC236}">
                <a16:creationId xmlns:a16="http://schemas.microsoft.com/office/drawing/2014/main" id="{13E928AF-ADE2-0346-87C4-70E380492A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41" y="2743204"/>
            <a:ext cx="5744022" cy="404261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7EF3536-7D2A-2B4D-9A94-0F2D84C062C1}"/>
              </a:ext>
            </a:extLst>
          </p:cNvPr>
          <p:cNvCxnSpPr>
            <a:cxnSpLocks/>
          </p:cNvCxnSpPr>
          <p:nvPr/>
        </p:nvCxnSpPr>
        <p:spPr>
          <a:xfrm flipH="1" flipV="1">
            <a:off x="3946358" y="4969042"/>
            <a:ext cx="96253" cy="661738"/>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C577ADC-ABB7-234D-8300-0F5EEA720CFB}"/>
              </a:ext>
            </a:extLst>
          </p:cNvPr>
          <p:cNvCxnSpPr>
            <a:cxnSpLocks/>
          </p:cNvCxnSpPr>
          <p:nvPr/>
        </p:nvCxnSpPr>
        <p:spPr>
          <a:xfrm flipH="1" flipV="1">
            <a:off x="4042611" y="4836693"/>
            <a:ext cx="591552" cy="661738"/>
          </a:xfrm>
          <a:prstGeom prst="line">
            <a:avLst/>
          </a:prstGeom>
          <a:ln w="38100"/>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18D4C886-B76B-0042-A8F0-6527D5763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074" y="5317696"/>
            <a:ext cx="877301" cy="7108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oment rate function image">
            <a:extLst>
              <a:ext uri="{FF2B5EF4-FFF2-40B4-BE49-F238E27FC236}">
                <a16:creationId xmlns:a16="http://schemas.microsoft.com/office/drawing/2014/main" id="{E25A572A-ACE9-CC47-8187-EEEA116C8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1203" y="4076042"/>
            <a:ext cx="3172806" cy="25382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7E06594-4473-1041-A150-F5FE0F2FD7B0}"/>
              </a:ext>
            </a:extLst>
          </p:cNvPr>
          <p:cNvSpPr/>
          <p:nvPr/>
        </p:nvSpPr>
        <p:spPr>
          <a:xfrm>
            <a:off x="84220" y="1641779"/>
            <a:ext cx="5366085" cy="615553"/>
          </a:xfrm>
          <a:prstGeom prst="rect">
            <a:avLst/>
          </a:prstGeom>
        </p:spPr>
        <p:txBody>
          <a:bodyPr wrap="square" lIns="0" tIns="0" rIns="0" bIns="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Seismic-only solution from USGS indicates oblique slip on a northward-dipping fault</a:t>
            </a:r>
          </a:p>
        </p:txBody>
      </p:sp>
      <p:sp>
        <p:nvSpPr>
          <p:cNvPr id="5" name="TextBox 4">
            <a:extLst>
              <a:ext uri="{FF2B5EF4-FFF2-40B4-BE49-F238E27FC236}">
                <a16:creationId xmlns:a16="http://schemas.microsoft.com/office/drawing/2014/main" id="{E53EDA60-5129-BF49-BAF1-0762BC317A62}"/>
              </a:ext>
            </a:extLst>
          </p:cNvPr>
          <p:cNvSpPr txBox="1"/>
          <p:nvPr/>
        </p:nvSpPr>
        <p:spPr>
          <a:xfrm>
            <a:off x="7577606" y="6523668"/>
            <a:ext cx="16393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earthquakes.usgs.gov</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01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B29FFA-8812-E148-9FEA-0FB707DFACFD}"/>
              </a:ext>
            </a:extLst>
          </p:cNvPr>
          <p:cNvPicPr>
            <a:picLocks noChangeAspect="1"/>
          </p:cNvPicPr>
          <p:nvPr/>
        </p:nvPicPr>
        <p:blipFill>
          <a:blip r:embed="rId2"/>
          <a:stretch>
            <a:fillRect/>
          </a:stretch>
        </p:blipFill>
        <p:spPr>
          <a:xfrm>
            <a:off x="-26520" y="1447713"/>
            <a:ext cx="9170520" cy="5406363"/>
          </a:xfrm>
          <a:prstGeom prst="rect">
            <a:avLst/>
          </a:prstGeom>
        </p:spPr>
      </p:pic>
      <p:sp>
        <p:nvSpPr>
          <p:cNvPr id="4" name="Google Shape;558;p90">
            <a:extLst>
              <a:ext uri="{FF2B5EF4-FFF2-40B4-BE49-F238E27FC236}">
                <a16:creationId xmlns:a16="http://schemas.microsoft.com/office/drawing/2014/main" id="{93F2E3C7-6D46-8F4A-B8F8-521EA709BB57}"/>
              </a:ext>
            </a:extLst>
          </p:cNvPr>
          <p:cNvSpPr txBox="1">
            <a:spLocks/>
          </p:cNvSpPr>
          <p:nvPr/>
        </p:nvSpPr>
        <p:spPr>
          <a:xfrm>
            <a:off x="84220" y="3924"/>
            <a:ext cx="9059779" cy="1443789"/>
          </a:xfrm>
          <a:prstGeom prst="rect">
            <a:avLst/>
          </a:prstGeom>
          <a:noFill/>
          <a:ln>
            <a:noFill/>
          </a:ln>
        </p:spPr>
        <p:txBody>
          <a:bodyPr spcFirstLastPara="1" wrap="square" lIns="91425" tIns="45700" rIns="91425" bIns="45700"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ts val="0"/>
              </a:spcBef>
              <a:spcAft>
                <a:spcPts val="0"/>
              </a:spcAft>
              <a:buClr>
                <a:srgbClr val="000000"/>
              </a:buClr>
              <a:buSzPts val="3600"/>
              <a:buFont typeface="Calibri"/>
              <a:buNone/>
              <a:tabLst/>
              <a:defRPr/>
            </a:pPr>
            <a:r>
              <a:rPr kumimoji="0" lang="en-US" sz="3600" b="1" i="0" u="none" strike="noStrike" kern="1200" cap="none" spc="0" normalizeH="0" baseline="0" noProof="0" dirty="0">
                <a:ln>
                  <a:noFill/>
                </a:ln>
                <a:solidFill>
                  <a:srgbClr val="000000"/>
                </a:solidFill>
                <a:effectLst/>
                <a:uLnTx/>
                <a:uFillTx/>
                <a:latin typeface="Apple Braille" pitchFamily="2" charset="0"/>
                <a:ea typeface="+mj-ea"/>
                <a:cs typeface="+mj-cs"/>
              </a:rPr>
              <a:t>2021 Haiti Earthquake</a:t>
            </a:r>
            <a:br>
              <a:rPr kumimoji="0" lang="en-US" sz="3600" b="1" i="0" u="none" strike="noStrike" kern="1200" cap="none" spc="0" normalizeH="0" baseline="0" noProof="0" dirty="0">
                <a:ln>
                  <a:noFill/>
                </a:ln>
                <a:solidFill>
                  <a:srgbClr val="000000"/>
                </a:solidFill>
                <a:effectLst/>
                <a:uLnTx/>
                <a:uFillTx/>
                <a:latin typeface="Apple Braille" pitchFamily="2" charset="0"/>
                <a:ea typeface="+mj-ea"/>
                <a:cs typeface="+mj-cs"/>
              </a:rPr>
            </a:br>
            <a:r>
              <a:rPr kumimoji="0" lang="en-US" sz="3600" b="0" i="0" u="none" strike="noStrike" kern="1200" cap="none" spc="0" normalizeH="0" baseline="0" noProof="0" dirty="0" err="1">
                <a:ln>
                  <a:noFill/>
                </a:ln>
                <a:solidFill>
                  <a:srgbClr val="000000"/>
                </a:solidFill>
                <a:effectLst/>
                <a:uLnTx/>
                <a:uFillTx/>
                <a:latin typeface="Calibri" panose="020F0502020204030204"/>
                <a:ea typeface="+mj-ea"/>
                <a:cs typeface="+mj-cs"/>
              </a:rPr>
              <a:t>Enriquillo-Plaintain</a:t>
            </a:r>
            <a:r>
              <a:rPr kumimoji="0" lang="en-US" sz="3600" b="0" i="0" u="none" strike="noStrike" kern="1200" cap="none" spc="0" normalizeH="0" baseline="0" noProof="0" dirty="0">
                <a:ln>
                  <a:noFill/>
                </a:ln>
                <a:solidFill>
                  <a:srgbClr val="000000"/>
                </a:solidFill>
                <a:effectLst/>
                <a:uLnTx/>
                <a:uFillTx/>
                <a:latin typeface="Calibri" panose="020F0502020204030204"/>
                <a:ea typeface="+mj-ea"/>
                <a:cs typeface="+mj-cs"/>
              </a:rPr>
              <a:t> Garden Fault Zone</a:t>
            </a:r>
            <a:endPar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9" name="Content Placeholder 8">
            <a:extLst>
              <a:ext uri="{FF2B5EF4-FFF2-40B4-BE49-F238E27FC236}">
                <a16:creationId xmlns:a16="http://schemas.microsoft.com/office/drawing/2014/main" id="{2E7E86EE-3373-4645-B8AF-B81FBCDFB9CE}"/>
              </a:ext>
            </a:extLst>
          </p:cNvPr>
          <p:cNvSpPr>
            <a:spLocks noGrp="1"/>
          </p:cNvSpPr>
          <p:nvPr>
            <p:ph idx="1"/>
          </p:nvPr>
        </p:nvSpPr>
        <p:spPr>
          <a:xfrm>
            <a:off x="1159014" y="3064476"/>
            <a:ext cx="4743024" cy="2828324"/>
          </a:xfrm>
        </p:spPr>
        <p:txBody>
          <a:bodyPr>
            <a:normAutofit/>
          </a:bodyPr>
          <a:lstStyle/>
          <a:p>
            <a:r>
              <a:rPr lang="en-US" sz="2000" dirty="0"/>
              <a:t>August 14, 2021</a:t>
            </a:r>
          </a:p>
          <a:p>
            <a:r>
              <a:rPr lang="en-US" sz="2000" dirty="0"/>
              <a:t>M</a:t>
            </a:r>
            <a:r>
              <a:rPr lang="en-US" sz="2000" baseline="-25000" dirty="0"/>
              <a:t>W</a:t>
            </a:r>
            <a:r>
              <a:rPr lang="en-US" sz="2000" dirty="0"/>
              <a:t> 7.2</a:t>
            </a:r>
          </a:p>
          <a:p>
            <a:endParaRPr lang="en-US" sz="2000" dirty="0"/>
          </a:p>
          <a:p>
            <a:endParaRPr lang="en-US" sz="2000" dirty="0"/>
          </a:p>
          <a:p>
            <a:endParaRPr lang="en-US" sz="2000" dirty="0"/>
          </a:p>
          <a:p>
            <a:endParaRPr lang="en-US" sz="2000" dirty="0"/>
          </a:p>
          <a:p>
            <a:r>
              <a:rPr lang="en-US" sz="2000" dirty="0"/>
              <a:t>Devastating social consequences</a:t>
            </a:r>
          </a:p>
          <a:p>
            <a:endParaRPr lang="en-US" sz="2000" dirty="0"/>
          </a:p>
        </p:txBody>
      </p:sp>
    </p:spTree>
    <p:extLst>
      <p:ext uri="{BB962C8B-B14F-4D97-AF65-F5344CB8AC3E}">
        <p14:creationId xmlns:p14="http://schemas.microsoft.com/office/powerpoint/2010/main" val="409970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5E4E05-83CA-1F4A-9B67-2C4A8DC725F5}"/>
              </a:ext>
            </a:extLst>
          </p:cNvPr>
          <p:cNvPicPr>
            <a:picLocks noGrp="1" noChangeAspect="1"/>
          </p:cNvPicPr>
          <p:nvPr>
            <p:ph idx="1"/>
          </p:nvPr>
        </p:nvPicPr>
        <p:blipFill>
          <a:blip r:embed="rId2"/>
          <a:stretch>
            <a:fillRect/>
          </a:stretch>
        </p:blipFill>
        <p:spPr>
          <a:xfrm>
            <a:off x="3597529" y="1447713"/>
            <a:ext cx="5292505" cy="3070297"/>
          </a:xfrm>
        </p:spPr>
      </p:pic>
      <p:sp>
        <p:nvSpPr>
          <p:cNvPr id="8" name="TextBox 7">
            <a:extLst>
              <a:ext uri="{FF2B5EF4-FFF2-40B4-BE49-F238E27FC236}">
                <a16:creationId xmlns:a16="http://schemas.microsoft.com/office/drawing/2014/main" id="{5C61DB7C-E0ED-3649-8000-F68E2307BAC4}"/>
              </a:ext>
            </a:extLst>
          </p:cNvPr>
          <p:cNvSpPr txBox="1"/>
          <p:nvPr/>
        </p:nvSpPr>
        <p:spPr>
          <a:xfrm>
            <a:off x="6322903" y="1534664"/>
            <a:ext cx="157941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Descending track 142</a:t>
            </a:r>
          </a:p>
        </p:txBody>
      </p:sp>
      <p:sp>
        <p:nvSpPr>
          <p:cNvPr id="11" name="Google Shape;558;p90">
            <a:extLst>
              <a:ext uri="{FF2B5EF4-FFF2-40B4-BE49-F238E27FC236}">
                <a16:creationId xmlns:a16="http://schemas.microsoft.com/office/drawing/2014/main" id="{EC11D238-265F-6442-91FE-BF54A65C1E6D}"/>
              </a:ext>
            </a:extLst>
          </p:cNvPr>
          <p:cNvSpPr txBox="1">
            <a:spLocks/>
          </p:cNvSpPr>
          <p:nvPr/>
        </p:nvSpPr>
        <p:spPr>
          <a:xfrm>
            <a:off x="0" y="179964"/>
            <a:ext cx="9059779" cy="1443789"/>
          </a:xfrm>
          <a:prstGeom prst="rect">
            <a:avLst/>
          </a:prstGeom>
          <a:noFill/>
          <a:ln>
            <a:noFill/>
          </a:ln>
        </p:spPr>
        <p:txBody>
          <a:bodyPr spcFirstLastPara="1" wrap="square" lIns="91425" tIns="45700" rIns="91425" bIns="45700"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ts val="0"/>
              </a:spcBef>
              <a:spcAft>
                <a:spcPts val="0"/>
              </a:spcAft>
              <a:buClr>
                <a:srgbClr val="000000"/>
              </a:buClr>
              <a:buSzPts val="3600"/>
              <a:buFont typeface="Calibri"/>
              <a:buNone/>
              <a:tabLst/>
              <a:defRPr/>
            </a:pPr>
            <a:r>
              <a:rPr kumimoji="0" lang="en-US" sz="3600" b="1" i="0" u="none" strike="noStrike" kern="1200" cap="none" spc="0" normalizeH="0" baseline="0" noProof="0" dirty="0">
                <a:ln>
                  <a:noFill/>
                </a:ln>
                <a:solidFill>
                  <a:srgbClr val="000000"/>
                </a:solidFill>
                <a:effectLst/>
                <a:uLnTx/>
                <a:uFillTx/>
                <a:latin typeface="Apple Braille" pitchFamily="2" charset="0"/>
                <a:ea typeface="+mj-ea"/>
                <a:cs typeface="+mj-cs"/>
              </a:rPr>
              <a:t>2021 Mw 7.2 Haiti Earthquake</a:t>
            </a:r>
            <a:br>
              <a:rPr kumimoji="0" lang="en-US" sz="3600" b="1" i="0" u="none" strike="noStrike" kern="1200" cap="none" spc="0" normalizeH="0" baseline="0" noProof="0" dirty="0">
                <a:ln>
                  <a:noFill/>
                </a:ln>
                <a:solidFill>
                  <a:srgbClr val="000000"/>
                </a:solidFill>
                <a:effectLst/>
                <a:uLnTx/>
                <a:uFillTx/>
                <a:latin typeface="Apple Braille" pitchFamily="2" charset="0"/>
                <a:ea typeface="+mj-ea"/>
                <a:cs typeface="+mj-cs"/>
              </a:rPr>
            </a:br>
            <a:r>
              <a:rPr kumimoji="0" lang="en-US" sz="3600" b="0" i="0" u="none" strike="noStrike" kern="1200" cap="none" spc="0" normalizeH="0" baseline="0" noProof="0" dirty="0">
                <a:ln>
                  <a:noFill/>
                </a:ln>
                <a:solidFill>
                  <a:srgbClr val="000000"/>
                </a:solidFill>
                <a:effectLst/>
                <a:uLnTx/>
                <a:uFillTx/>
                <a:latin typeface="Calibri" panose="020F0502020204030204"/>
                <a:ea typeface="+mj-ea"/>
                <a:cs typeface="+mj-cs"/>
              </a:rPr>
              <a:t>Preliminary InSAR results</a:t>
            </a:r>
            <a:endParaRPr kumimoji="0" lang="en-US" sz="28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12" name="TextBox 11">
            <a:extLst>
              <a:ext uri="{FF2B5EF4-FFF2-40B4-BE49-F238E27FC236}">
                <a16:creationId xmlns:a16="http://schemas.microsoft.com/office/drawing/2014/main" id="{F36C3ACF-B7FD-7041-BACC-58FDAD207E9E}"/>
              </a:ext>
            </a:extLst>
          </p:cNvPr>
          <p:cNvSpPr txBox="1"/>
          <p:nvPr/>
        </p:nvSpPr>
        <p:spPr>
          <a:xfrm>
            <a:off x="5410218" y="1059748"/>
            <a:ext cx="348152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Descending IFG: Aug 3 – Aug 15</a:t>
            </a:r>
          </a:p>
        </p:txBody>
      </p:sp>
      <p:grpSp>
        <p:nvGrpSpPr>
          <p:cNvPr id="17" name="Group 16">
            <a:extLst>
              <a:ext uri="{FF2B5EF4-FFF2-40B4-BE49-F238E27FC236}">
                <a16:creationId xmlns:a16="http://schemas.microsoft.com/office/drawing/2014/main" id="{47D2668F-7BE9-9742-9ACF-F30346B1A96A}"/>
              </a:ext>
            </a:extLst>
          </p:cNvPr>
          <p:cNvGrpSpPr/>
          <p:nvPr/>
        </p:nvGrpSpPr>
        <p:grpSpPr>
          <a:xfrm rot="21144680">
            <a:off x="8606370" y="2804247"/>
            <a:ext cx="249382" cy="535709"/>
            <a:chOff x="7943273" y="5532582"/>
            <a:chExt cx="249382" cy="535709"/>
          </a:xfrm>
        </p:grpSpPr>
        <p:cxnSp>
          <p:nvCxnSpPr>
            <p:cNvPr id="14" name="Straight Arrow Connector 13">
              <a:extLst>
                <a:ext uri="{FF2B5EF4-FFF2-40B4-BE49-F238E27FC236}">
                  <a16:creationId xmlns:a16="http://schemas.microsoft.com/office/drawing/2014/main" id="{8DC1F812-CC59-0E40-B24A-D9D448A09267}"/>
                </a:ext>
              </a:extLst>
            </p:cNvPr>
            <p:cNvCxnSpPr/>
            <p:nvPr/>
          </p:nvCxnSpPr>
          <p:spPr>
            <a:xfrm flipH="1">
              <a:off x="7961745" y="5532582"/>
              <a:ext cx="230910" cy="53570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FCC320F9-ADBE-F74D-BC35-E993943CD727}"/>
                </a:ext>
              </a:extLst>
            </p:cNvPr>
            <p:cNvCxnSpPr/>
            <p:nvPr/>
          </p:nvCxnSpPr>
          <p:spPr>
            <a:xfrm flipH="1" flipV="1">
              <a:off x="7943273" y="5615709"/>
              <a:ext cx="166254" cy="831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pic>
        <p:nvPicPr>
          <p:cNvPr id="3" name="Picture 2">
            <a:extLst>
              <a:ext uri="{FF2B5EF4-FFF2-40B4-BE49-F238E27FC236}">
                <a16:creationId xmlns:a16="http://schemas.microsoft.com/office/drawing/2014/main" id="{7D94AFD2-66EA-2F42-803D-BF9EACD2B179}"/>
              </a:ext>
            </a:extLst>
          </p:cNvPr>
          <p:cNvPicPr>
            <a:picLocks noChangeAspect="1"/>
          </p:cNvPicPr>
          <p:nvPr/>
        </p:nvPicPr>
        <p:blipFill>
          <a:blip r:embed="rId3"/>
          <a:stretch>
            <a:fillRect/>
          </a:stretch>
        </p:blipFill>
        <p:spPr>
          <a:xfrm>
            <a:off x="79647" y="3429000"/>
            <a:ext cx="4865492" cy="3389444"/>
          </a:xfrm>
          <a:prstGeom prst="rect">
            <a:avLst/>
          </a:prstGeom>
        </p:spPr>
      </p:pic>
      <p:sp>
        <p:nvSpPr>
          <p:cNvPr id="13" name="TextBox 12">
            <a:extLst>
              <a:ext uri="{FF2B5EF4-FFF2-40B4-BE49-F238E27FC236}">
                <a16:creationId xmlns:a16="http://schemas.microsoft.com/office/drawing/2014/main" id="{E482FBE9-C58C-A44D-B6AC-02C8A1F76F59}"/>
              </a:ext>
            </a:extLst>
          </p:cNvPr>
          <p:cNvSpPr txBox="1"/>
          <p:nvPr/>
        </p:nvSpPr>
        <p:spPr>
          <a:xfrm>
            <a:off x="844524" y="6006401"/>
            <a:ext cx="157941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Ascending track 4</a:t>
            </a:r>
          </a:p>
        </p:txBody>
      </p:sp>
      <p:sp>
        <p:nvSpPr>
          <p:cNvPr id="4" name="Rectangle 3">
            <a:extLst>
              <a:ext uri="{FF2B5EF4-FFF2-40B4-BE49-F238E27FC236}">
                <a16:creationId xmlns:a16="http://schemas.microsoft.com/office/drawing/2014/main" id="{4CCB0483-9B46-6842-B71F-F96B097454D1}"/>
              </a:ext>
            </a:extLst>
          </p:cNvPr>
          <p:cNvSpPr/>
          <p:nvPr/>
        </p:nvSpPr>
        <p:spPr>
          <a:xfrm>
            <a:off x="5410218" y="5713290"/>
            <a:ext cx="3404788" cy="646331"/>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Coseismic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interferograms suggest oblique left-lateral slip</a:t>
            </a:r>
          </a:p>
        </p:txBody>
      </p:sp>
      <p:grpSp>
        <p:nvGrpSpPr>
          <p:cNvPr id="15" name="Group 14">
            <a:extLst>
              <a:ext uri="{FF2B5EF4-FFF2-40B4-BE49-F238E27FC236}">
                <a16:creationId xmlns:a16="http://schemas.microsoft.com/office/drawing/2014/main" id="{0434C04D-D29A-914D-8CCB-E60F2A35BE7B}"/>
              </a:ext>
            </a:extLst>
          </p:cNvPr>
          <p:cNvGrpSpPr/>
          <p:nvPr/>
        </p:nvGrpSpPr>
        <p:grpSpPr>
          <a:xfrm rot="8579402">
            <a:off x="656296" y="5445434"/>
            <a:ext cx="249382" cy="535709"/>
            <a:chOff x="7943273" y="5532582"/>
            <a:chExt cx="249382" cy="535709"/>
          </a:xfrm>
        </p:grpSpPr>
        <p:cxnSp>
          <p:nvCxnSpPr>
            <p:cNvPr id="18" name="Straight Arrow Connector 17">
              <a:extLst>
                <a:ext uri="{FF2B5EF4-FFF2-40B4-BE49-F238E27FC236}">
                  <a16:creationId xmlns:a16="http://schemas.microsoft.com/office/drawing/2014/main" id="{F42570C2-6626-6B49-B4B0-A47E939DF737}"/>
                </a:ext>
              </a:extLst>
            </p:cNvPr>
            <p:cNvCxnSpPr/>
            <p:nvPr/>
          </p:nvCxnSpPr>
          <p:spPr>
            <a:xfrm flipH="1">
              <a:off x="7961745" y="5532582"/>
              <a:ext cx="230910" cy="53570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D9641F9-907A-4E46-92D3-DEE7A1E6CD7F}"/>
                </a:ext>
              </a:extLst>
            </p:cNvPr>
            <p:cNvCxnSpPr/>
            <p:nvPr/>
          </p:nvCxnSpPr>
          <p:spPr>
            <a:xfrm flipH="1" flipV="1">
              <a:off x="7943273" y="5615709"/>
              <a:ext cx="166254" cy="831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0" name="TextBox 19">
            <a:extLst>
              <a:ext uri="{FF2B5EF4-FFF2-40B4-BE49-F238E27FC236}">
                <a16:creationId xmlns:a16="http://schemas.microsoft.com/office/drawing/2014/main" id="{8A524D88-8337-9C4E-8750-F1DE2FB6CD0C}"/>
              </a:ext>
            </a:extLst>
          </p:cNvPr>
          <p:cNvSpPr txBox="1"/>
          <p:nvPr/>
        </p:nvSpPr>
        <p:spPr>
          <a:xfrm>
            <a:off x="5674083" y="1534663"/>
            <a:ext cx="78971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Uplift/RL</a:t>
            </a:r>
          </a:p>
        </p:txBody>
      </p:sp>
      <p:sp>
        <p:nvSpPr>
          <p:cNvPr id="21" name="TextBox 20">
            <a:extLst>
              <a:ext uri="{FF2B5EF4-FFF2-40B4-BE49-F238E27FC236}">
                <a16:creationId xmlns:a16="http://schemas.microsoft.com/office/drawing/2014/main" id="{F08DBA26-2353-8946-B3C4-66AF5E286F9A}"/>
              </a:ext>
            </a:extLst>
          </p:cNvPr>
          <p:cNvSpPr txBox="1"/>
          <p:nvPr/>
        </p:nvSpPr>
        <p:spPr>
          <a:xfrm>
            <a:off x="4224375" y="1534662"/>
            <a:ext cx="112529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Subsidence/LL</a:t>
            </a:r>
          </a:p>
        </p:txBody>
      </p:sp>
      <p:sp>
        <p:nvSpPr>
          <p:cNvPr id="22" name="TextBox 21">
            <a:extLst>
              <a:ext uri="{FF2B5EF4-FFF2-40B4-BE49-F238E27FC236}">
                <a16:creationId xmlns:a16="http://schemas.microsoft.com/office/drawing/2014/main" id="{A8CD84FA-E970-0244-925A-F16E14540D32}"/>
              </a:ext>
            </a:extLst>
          </p:cNvPr>
          <p:cNvSpPr txBox="1"/>
          <p:nvPr/>
        </p:nvSpPr>
        <p:spPr>
          <a:xfrm>
            <a:off x="1931482" y="3366464"/>
            <a:ext cx="78971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Uplift/LL</a:t>
            </a:r>
          </a:p>
        </p:txBody>
      </p:sp>
      <p:sp>
        <p:nvSpPr>
          <p:cNvPr id="23" name="TextBox 22">
            <a:extLst>
              <a:ext uri="{FF2B5EF4-FFF2-40B4-BE49-F238E27FC236}">
                <a16:creationId xmlns:a16="http://schemas.microsoft.com/office/drawing/2014/main" id="{EF0D885D-F610-E647-B6F2-6C3445555F4A}"/>
              </a:ext>
            </a:extLst>
          </p:cNvPr>
          <p:cNvSpPr txBox="1"/>
          <p:nvPr/>
        </p:nvSpPr>
        <p:spPr>
          <a:xfrm>
            <a:off x="481774" y="3366463"/>
            <a:ext cx="112529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Subsidence/RL</a:t>
            </a:r>
          </a:p>
        </p:txBody>
      </p:sp>
      <p:sp>
        <p:nvSpPr>
          <p:cNvPr id="6" name="Rectangle 5">
            <a:extLst>
              <a:ext uri="{FF2B5EF4-FFF2-40B4-BE49-F238E27FC236}">
                <a16:creationId xmlns:a16="http://schemas.microsoft.com/office/drawing/2014/main" id="{7E6A34E8-6E83-484E-8730-2FC40D68AA8B}"/>
              </a:ext>
            </a:extLst>
          </p:cNvPr>
          <p:cNvSpPr/>
          <p:nvPr/>
        </p:nvSpPr>
        <p:spPr>
          <a:xfrm>
            <a:off x="564316" y="3051766"/>
            <a:ext cx="302954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Ascending IFG: Aug 5 – Aug 17</a:t>
            </a:r>
          </a:p>
        </p:txBody>
      </p:sp>
    </p:spTree>
    <p:extLst>
      <p:ext uri="{BB962C8B-B14F-4D97-AF65-F5344CB8AC3E}">
        <p14:creationId xmlns:p14="http://schemas.microsoft.com/office/powerpoint/2010/main" val="2430613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85FA1-19CA-8149-AD4D-A054B0D11CEC}"/>
              </a:ext>
            </a:extLst>
          </p:cNvPr>
          <p:cNvSpPr>
            <a:spLocks noGrp="1"/>
          </p:cNvSpPr>
          <p:nvPr>
            <p:ph type="title"/>
          </p:nvPr>
        </p:nvSpPr>
        <p:spPr/>
        <p:txBody>
          <a:bodyPr/>
          <a:lstStyle/>
          <a:p>
            <a:r>
              <a:rPr lang="en-US" dirty="0"/>
              <a:t>Benefits and Challenges of InSAR</a:t>
            </a:r>
          </a:p>
        </p:txBody>
      </p:sp>
      <p:sp>
        <p:nvSpPr>
          <p:cNvPr id="4" name="Text Placeholder 3">
            <a:extLst>
              <a:ext uri="{FF2B5EF4-FFF2-40B4-BE49-F238E27FC236}">
                <a16:creationId xmlns:a16="http://schemas.microsoft.com/office/drawing/2014/main" id="{0B6AA693-DD2E-E642-A8B3-A81C8D6F7B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5478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2BA7E70-ED8D-0248-A693-AAE5AD0BE2EB}"/>
              </a:ext>
            </a:extLst>
          </p:cNvPr>
          <p:cNvGrpSpPr/>
          <p:nvPr/>
        </p:nvGrpSpPr>
        <p:grpSpPr>
          <a:xfrm>
            <a:off x="6125020" y="1509984"/>
            <a:ext cx="2912406" cy="2260766"/>
            <a:chOff x="7315201" y="1524000"/>
            <a:chExt cx="4383878" cy="3403002"/>
          </a:xfrm>
        </p:grpSpPr>
        <p:pic>
          <p:nvPicPr>
            <p:cNvPr id="37891" name="Picture 5" descr="Screen shot 2013-06-04 at 15.05.24.png"/>
            <p:cNvPicPr>
              <a:picLocks noChangeAspect="1"/>
            </p:cNvPicPr>
            <p:nvPr/>
          </p:nvPicPr>
          <p:blipFill>
            <a:blip r:embed="rId2">
              <a:extLst>
                <a:ext uri="{28A0092B-C50C-407E-A947-70E740481C1C}">
                  <a14:useLocalDpi xmlns:a14="http://schemas.microsoft.com/office/drawing/2010/main" val="0"/>
                </a:ext>
              </a:extLst>
            </a:blip>
            <a:srcRect l="12154" t="4263" r="3038"/>
            <a:stretch>
              <a:fillRect/>
            </a:stretch>
          </p:blipFill>
          <p:spPr bwMode="auto">
            <a:xfrm>
              <a:off x="7315201" y="1524000"/>
              <a:ext cx="4228421" cy="340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6"/>
            <p:cNvSpPr txBox="1">
              <a:spLocks noChangeArrowheads="1"/>
            </p:cNvSpPr>
            <p:nvPr/>
          </p:nvSpPr>
          <p:spPr bwMode="auto">
            <a:xfrm>
              <a:off x="10897510" y="4573794"/>
              <a:ext cx="801569" cy="34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900">
                  <a:solidFill>
                    <a:schemeClr val="bg1"/>
                  </a:solidFill>
                </a:rPr>
                <a:t>© TRE</a:t>
              </a:r>
            </a:p>
          </p:txBody>
        </p:sp>
      </p:grpSp>
      <p:sp>
        <p:nvSpPr>
          <p:cNvPr id="11" name="Rectangle 10">
            <a:extLst>
              <a:ext uri="{FF2B5EF4-FFF2-40B4-BE49-F238E27FC236}">
                <a16:creationId xmlns:a16="http://schemas.microsoft.com/office/drawing/2014/main" id="{B1918D13-D05F-CE48-9C77-C181CD70B4D5}"/>
              </a:ext>
            </a:extLst>
          </p:cNvPr>
          <p:cNvSpPr/>
          <p:nvPr/>
        </p:nvSpPr>
        <p:spPr>
          <a:xfrm>
            <a:off x="189338" y="973527"/>
            <a:ext cx="7779630" cy="369332"/>
          </a:xfrm>
          <a:prstGeom prst="rect">
            <a:avLst/>
          </a:prstGeom>
        </p:spPr>
        <p:txBody>
          <a:bodyPr wrap="none">
            <a:spAutoFit/>
          </a:bodyPr>
          <a:lstStyle/>
          <a:p>
            <a:r>
              <a:rPr lang="en-US" b="1" u="sng" dirty="0"/>
              <a:t>InSAR Provides Regular, Dense, and Global Observations of Crustal Deformation</a:t>
            </a:r>
          </a:p>
        </p:txBody>
      </p:sp>
      <p:sp>
        <p:nvSpPr>
          <p:cNvPr id="8" name="Content Placeholder 7">
            <a:extLst>
              <a:ext uri="{FF2B5EF4-FFF2-40B4-BE49-F238E27FC236}">
                <a16:creationId xmlns:a16="http://schemas.microsoft.com/office/drawing/2014/main" id="{8B97CCC5-E048-A548-A7DC-CE126F0A022A}"/>
              </a:ext>
            </a:extLst>
          </p:cNvPr>
          <p:cNvSpPr>
            <a:spLocks noGrp="1"/>
          </p:cNvSpPr>
          <p:nvPr>
            <p:ph idx="1"/>
          </p:nvPr>
        </p:nvSpPr>
        <p:spPr>
          <a:xfrm>
            <a:off x="550405" y="1568284"/>
            <a:ext cx="4701258" cy="3988307"/>
          </a:xfrm>
        </p:spPr>
        <p:txBody>
          <a:bodyPr>
            <a:normAutofit/>
          </a:bodyPr>
          <a:lstStyle/>
          <a:p>
            <a:pPr marL="0" indent="0">
              <a:buNone/>
            </a:pPr>
            <a:r>
              <a:rPr lang="en-US" altLang="en-US" sz="1800" b="1" dirty="0">
                <a:ea typeface="ＭＳ Ｐゴシック" pitchFamily="34" charset="-128"/>
              </a:rPr>
              <a:t>Advantages</a:t>
            </a:r>
          </a:p>
          <a:p>
            <a:pPr>
              <a:buFont typeface="Wingdings" pitchFamily="2" charset="2"/>
              <a:buChar char="ü"/>
            </a:pPr>
            <a:r>
              <a:rPr lang="en-US" altLang="en-US" sz="1500" dirty="0">
                <a:ea typeface="ＭＳ Ｐゴシック" pitchFamily="34" charset="-128"/>
              </a:rPr>
              <a:t>High resolution (~20 m for Sentinel-1, ~30 m for ALOS-2, variable for NISAR)</a:t>
            </a:r>
          </a:p>
          <a:p>
            <a:pPr>
              <a:buFont typeface="Wingdings" pitchFamily="2" charset="2"/>
              <a:buChar char="ü"/>
            </a:pPr>
            <a:r>
              <a:rPr lang="en-US" altLang="en-US" sz="1500" dirty="0">
                <a:ea typeface="ＭＳ Ｐゴシック" pitchFamily="34" charset="-128"/>
              </a:rPr>
              <a:t>Large ground coverage </a:t>
            </a:r>
          </a:p>
          <a:p>
            <a:pPr>
              <a:buFont typeface="Wingdings" pitchFamily="2" charset="2"/>
              <a:buChar char="ü"/>
            </a:pPr>
            <a:r>
              <a:rPr lang="en-US" altLang="en-US" sz="1500" dirty="0">
                <a:ea typeface="ＭＳ Ｐゴシック" pitchFamily="34" charset="-128"/>
              </a:rPr>
              <a:t>Repeat cycles (~ few weeks)</a:t>
            </a:r>
            <a:endParaRPr lang="en-US" sz="1500" dirty="0"/>
          </a:p>
          <a:p>
            <a:pPr lvl="1"/>
            <a:endParaRPr lang="en-US" sz="1500" dirty="0"/>
          </a:p>
        </p:txBody>
      </p:sp>
    </p:spTree>
    <p:extLst>
      <p:ext uri="{BB962C8B-B14F-4D97-AF65-F5344CB8AC3E}">
        <p14:creationId xmlns:p14="http://schemas.microsoft.com/office/powerpoint/2010/main" val="1594080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918D13-D05F-CE48-9C77-C181CD70B4D5}"/>
              </a:ext>
            </a:extLst>
          </p:cNvPr>
          <p:cNvSpPr/>
          <p:nvPr/>
        </p:nvSpPr>
        <p:spPr>
          <a:xfrm>
            <a:off x="189338" y="973527"/>
            <a:ext cx="7779630" cy="369332"/>
          </a:xfrm>
          <a:prstGeom prst="rect">
            <a:avLst/>
          </a:prstGeom>
        </p:spPr>
        <p:txBody>
          <a:bodyPr wrap="none">
            <a:spAutoFit/>
          </a:bodyPr>
          <a:lstStyle/>
          <a:p>
            <a:r>
              <a:rPr lang="en-US" b="1" u="sng" dirty="0"/>
              <a:t>InSAR Provides Regular, Dense, and Global Observations of Crustal Deformation</a:t>
            </a:r>
          </a:p>
        </p:txBody>
      </p:sp>
      <p:sp>
        <p:nvSpPr>
          <p:cNvPr id="8" name="Content Placeholder 7">
            <a:extLst>
              <a:ext uri="{FF2B5EF4-FFF2-40B4-BE49-F238E27FC236}">
                <a16:creationId xmlns:a16="http://schemas.microsoft.com/office/drawing/2014/main" id="{8B97CCC5-E048-A548-A7DC-CE126F0A022A}"/>
              </a:ext>
            </a:extLst>
          </p:cNvPr>
          <p:cNvSpPr>
            <a:spLocks noGrp="1"/>
          </p:cNvSpPr>
          <p:nvPr>
            <p:ph idx="1"/>
          </p:nvPr>
        </p:nvSpPr>
        <p:spPr>
          <a:xfrm>
            <a:off x="550405" y="1568284"/>
            <a:ext cx="4678245" cy="3988307"/>
          </a:xfrm>
        </p:spPr>
        <p:txBody>
          <a:bodyPr>
            <a:normAutofit/>
          </a:bodyPr>
          <a:lstStyle/>
          <a:p>
            <a:pPr marL="0" indent="0">
              <a:buNone/>
            </a:pPr>
            <a:r>
              <a:rPr lang="en-US" altLang="en-US" sz="1800" b="1" dirty="0">
                <a:ea typeface="ＭＳ Ｐゴシック" pitchFamily="34" charset="-128"/>
              </a:rPr>
              <a:t>Advantages</a:t>
            </a:r>
          </a:p>
          <a:p>
            <a:pPr>
              <a:buFont typeface="Wingdings" pitchFamily="2" charset="2"/>
              <a:buChar char="ü"/>
            </a:pPr>
            <a:r>
              <a:rPr lang="en-US" altLang="en-US" sz="1500" dirty="0">
                <a:ea typeface="ＭＳ Ｐゴシック" pitchFamily="34" charset="-128"/>
              </a:rPr>
              <a:t>High resolution (~20 m for Sentinel-1, ~30 m for ALOS-2 , variable for NISAR)</a:t>
            </a:r>
          </a:p>
          <a:p>
            <a:pPr>
              <a:buFont typeface="Wingdings" pitchFamily="2" charset="2"/>
              <a:buChar char="ü"/>
            </a:pPr>
            <a:r>
              <a:rPr lang="en-US" altLang="en-US" sz="1500" dirty="0">
                <a:ea typeface="ＭＳ Ｐゴシック" pitchFamily="34" charset="-128"/>
              </a:rPr>
              <a:t>Large ground coverage </a:t>
            </a:r>
          </a:p>
          <a:p>
            <a:pPr>
              <a:buFont typeface="Wingdings" pitchFamily="2" charset="2"/>
              <a:buChar char="ü"/>
            </a:pPr>
            <a:r>
              <a:rPr lang="en-US" altLang="en-US" sz="1500" dirty="0">
                <a:ea typeface="ＭＳ Ｐゴシック" pitchFamily="34" charset="-128"/>
              </a:rPr>
              <a:t>Repeat cycles (~ few weeks)</a:t>
            </a:r>
          </a:p>
          <a:p>
            <a:endParaRPr lang="en-US" sz="1800" dirty="0"/>
          </a:p>
          <a:p>
            <a:pPr marL="0" indent="0">
              <a:buNone/>
            </a:pPr>
            <a:r>
              <a:rPr lang="en-US" sz="1800" b="1" dirty="0"/>
              <a:t>Challenges (for tectonic deformation)</a:t>
            </a:r>
          </a:p>
          <a:p>
            <a:r>
              <a:rPr lang="en-US" sz="1800" dirty="0"/>
              <a:t>Noise</a:t>
            </a:r>
          </a:p>
          <a:p>
            <a:pPr lvl="1"/>
            <a:r>
              <a:rPr lang="en-US" sz="1500" dirty="0"/>
              <a:t>Interferometric image decorrelation related to change in surface properties over time, especially due to vegetation growth and snow </a:t>
            </a:r>
          </a:p>
        </p:txBody>
      </p:sp>
      <p:pic>
        <p:nvPicPr>
          <p:cNvPr id="9" name="Picture 8">
            <a:extLst>
              <a:ext uri="{FF2B5EF4-FFF2-40B4-BE49-F238E27FC236}">
                <a16:creationId xmlns:a16="http://schemas.microsoft.com/office/drawing/2014/main" id="{F1764F82-6EB8-D944-BF70-74575A6EC6E6}"/>
              </a:ext>
            </a:extLst>
          </p:cNvPr>
          <p:cNvPicPr>
            <a:picLocks noChangeAspect="1"/>
          </p:cNvPicPr>
          <p:nvPr/>
        </p:nvPicPr>
        <p:blipFill>
          <a:blip r:embed="rId2"/>
          <a:stretch>
            <a:fillRect/>
          </a:stretch>
        </p:blipFill>
        <p:spPr>
          <a:xfrm>
            <a:off x="6282665" y="1280484"/>
            <a:ext cx="1883173" cy="2634515"/>
          </a:xfrm>
          <a:prstGeom prst="rect">
            <a:avLst/>
          </a:prstGeom>
        </p:spPr>
      </p:pic>
    </p:spTree>
    <p:extLst>
      <p:ext uri="{BB962C8B-B14F-4D97-AF65-F5344CB8AC3E}">
        <p14:creationId xmlns:p14="http://schemas.microsoft.com/office/powerpoint/2010/main" val="4222325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918D13-D05F-CE48-9C77-C181CD70B4D5}"/>
              </a:ext>
            </a:extLst>
          </p:cNvPr>
          <p:cNvSpPr/>
          <p:nvPr/>
        </p:nvSpPr>
        <p:spPr>
          <a:xfrm>
            <a:off x="189338" y="973527"/>
            <a:ext cx="7779630" cy="369332"/>
          </a:xfrm>
          <a:prstGeom prst="rect">
            <a:avLst/>
          </a:prstGeom>
        </p:spPr>
        <p:txBody>
          <a:bodyPr wrap="none">
            <a:spAutoFit/>
          </a:bodyPr>
          <a:lstStyle/>
          <a:p>
            <a:r>
              <a:rPr lang="en-US" b="1" u="sng" dirty="0"/>
              <a:t>InSAR Provides Regular, Dense, and Global Observations of Crustal Deformation</a:t>
            </a:r>
          </a:p>
        </p:txBody>
      </p:sp>
      <p:sp>
        <p:nvSpPr>
          <p:cNvPr id="8" name="Content Placeholder 7">
            <a:extLst>
              <a:ext uri="{FF2B5EF4-FFF2-40B4-BE49-F238E27FC236}">
                <a16:creationId xmlns:a16="http://schemas.microsoft.com/office/drawing/2014/main" id="{8B97CCC5-E048-A548-A7DC-CE126F0A022A}"/>
              </a:ext>
            </a:extLst>
          </p:cNvPr>
          <p:cNvSpPr>
            <a:spLocks noGrp="1"/>
          </p:cNvSpPr>
          <p:nvPr>
            <p:ph idx="1"/>
          </p:nvPr>
        </p:nvSpPr>
        <p:spPr>
          <a:xfrm>
            <a:off x="550405" y="1568284"/>
            <a:ext cx="4678245" cy="3988307"/>
          </a:xfrm>
        </p:spPr>
        <p:txBody>
          <a:bodyPr>
            <a:normAutofit/>
          </a:bodyPr>
          <a:lstStyle/>
          <a:p>
            <a:pPr marL="0" indent="0">
              <a:buNone/>
            </a:pPr>
            <a:r>
              <a:rPr lang="en-US" altLang="en-US" sz="1800" b="1" dirty="0">
                <a:ea typeface="ＭＳ Ｐゴシック" pitchFamily="34" charset="-128"/>
              </a:rPr>
              <a:t>Advantages</a:t>
            </a:r>
          </a:p>
          <a:p>
            <a:pPr>
              <a:buFont typeface="Wingdings" pitchFamily="2" charset="2"/>
              <a:buChar char="ü"/>
            </a:pPr>
            <a:r>
              <a:rPr lang="en-US" altLang="en-US" sz="1500" dirty="0">
                <a:ea typeface="ＭＳ Ｐゴシック" pitchFamily="34" charset="-128"/>
              </a:rPr>
              <a:t>High resolution (~20 m for Sentinel-1, ~30 m for ALOS-2 , variable for NISAR)</a:t>
            </a:r>
          </a:p>
          <a:p>
            <a:pPr>
              <a:buFont typeface="Wingdings" pitchFamily="2" charset="2"/>
              <a:buChar char="ü"/>
            </a:pPr>
            <a:r>
              <a:rPr lang="en-US" altLang="en-US" sz="1500" dirty="0">
                <a:ea typeface="ＭＳ Ｐゴシック" pitchFamily="34" charset="-128"/>
              </a:rPr>
              <a:t>Large ground coverage </a:t>
            </a:r>
          </a:p>
          <a:p>
            <a:pPr>
              <a:buFont typeface="Wingdings" pitchFamily="2" charset="2"/>
              <a:buChar char="ü"/>
            </a:pPr>
            <a:r>
              <a:rPr lang="en-US" altLang="en-US" sz="1500" dirty="0">
                <a:ea typeface="ＭＳ Ｐゴシック" pitchFamily="34" charset="-128"/>
              </a:rPr>
              <a:t>Repeat cycles (~ few weeks)</a:t>
            </a:r>
          </a:p>
          <a:p>
            <a:endParaRPr lang="en-US" sz="1800" dirty="0"/>
          </a:p>
          <a:p>
            <a:pPr marL="0" indent="0">
              <a:buNone/>
            </a:pPr>
            <a:r>
              <a:rPr lang="en-US" sz="1800" b="1" dirty="0"/>
              <a:t>Challenges (for tectonic deformation)</a:t>
            </a:r>
          </a:p>
          <a:p>
            <a:r>
              <a:rPr lang="en-US" sz="1800" dirty="0"/>
              <a:t>Noise</a:t>
            </a:r>
          </a:p>
          <a:p>
            <a:pPr lvl="1"/>
            <a:r>
              <a:rPr lang="en-US" sz="1500" dirty="0"/>
              <a:t>Interferometric image decorrelation related to change in surface properties over time, especially due to vegetation growth and snow </a:t>
            </a:r>
          </a:p>
          <a:p>
            <a:pPr lvl="1"/>
            <a:endParaRPr lang="en-US" sz="1500" dirty="0"/>
          </a:p>
        </p:txBody>
      </p:sp>
      <p:sp>
        <p:nvSpPr>
          <p:cNvPr id="2" name="Right Arrow 1">
            <a:extLst>
              <a:ext uri="{FF2B5EF4-FFF2-40B4-BE49-F238E27FC236}">
                <a16:creationId xmlns:a16="http://schemas.microsoft.com/office/drawing/2014/main" id="{22C64103-A1A0-E64B-8A5D-F38AC9E7F044}"/>
              </a:ext>
            </a:extLst>
          </p:cNvPr>
          <p:cNvSpPr/>
          <p:nvPr/>
        </p:nvSpPr>
        <p:spPr>
          <a:xfrm>
            <a:off x="5021530" y="4056115"/>
            <a:ext cx="303777" cy="202518"/>
          </a:xfrm>
          <a:prstGeom prst="righ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648D97B5-8D6A-9D40-95C9-D673A44A5DEA}"/>
              </a:ext>
            </a:extLst>
          </p:cNvPr>
          <p:cNvSpPr txBox="1"/>
          <p:nvPr/>
        </p:nvSpPr>
        <p:spPr>
          <a:xfrm>
            <a:off x="5401507" y="4056115"/>
            <a:ext cx="3382625" cy="715581"/>
          </a:xfrm>
          <a:prstGeom prst="rect">
            <a:avLst/>
          </a:prstGeom>
          <a:noFill/>
        </p:spPr>
        <p:txBody>
          <a:bodyPr wrap="square" rtlCol="0">
            <a:spAutoFit/>
          </a:bodyPr>
          <a:lstStyle/>
          <a:p>
            <a:r>
              <a:rPr lang="en-US" sz="1350" dirty="0">
                <a:solidFill>
                  <a:srgbClr val="FF0000"/>
                </a:solidFill>
              </a:rPr>
              <a:t>L-band radar reduces decorrelation due to vegetation</a:t>
            </a:r>
          </a:p>
          <a:p>
            <a:r>
              <a:rPr lang="en-US" sz="1350" dirty="0">
                <a:solidFill>
                  <a:srgbClr val="FF0000"/>
                </a:solidFill>
              </a:rPr>
              <a:t>ALOS, upcoming </a:t>
            </a:r>
            <a:r>
              <a:rPr lang="en-US" sz="1350" b="1" dirty="0">
                <a:solidFill>
                  <a:srgbClr val="FF0000"/>
                </a:solidFill>
              </a:rPr>
              <a:t>NISAR</a:t>
            </a:r>
          </a:p>
        </p:txBody>
      </p:sp>
      <p:pic>
        <p:nvPicPr>
          <p:cNvPr id="5" name="Picture 4">
            <a:extLst>
              <a:ext uri="{FF2B5EF4-FFF2-40B4-BE49-F238E27FC236}">
                <a16:creationId xmlns:a16="http://schemas.microsoft.com/office/drawing/2014/main" id="{C04EC985-D8BC-3346-A7D8-BEB8254644F4}"/>
              </a:ext>
            </a:extLst>
          </p:cNvPr>
          <p:cNvPicPr>
            <a:picLocks noChangeAspect="1"/>
          </p:cNvPicPr>
          <p:nvPr/>
        </p:nvPicPr>
        <p:blipFill>
          <a:blip r:embed="rId2"/>
          <a:stretch>
            <a:fillRect/>
          </a:stretch>
        </p:blipFill>
        <p:spPr>
          <a:xfrm>
            <a:off x="6282665" y="1280484"/>
            <a:ext cx="1883173" cy="2634515"/>
          </a:xfrm>
          <a:prstGeom prst="rect">
            <a:avLst/>
          </a:prstGeom>
        </p:spPr>
      </p:pic>
    </p:spTree>
    <p:extLst>
      <p:ext uri="{BB962C8B-B14F-4D97-AF65-F5344CB8AC3E}">
        <p14:creationId xmlns:p14="http://schemas.microsoft.com/office/powerpoint/2010/main" val="4153967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918D13-D05F-CE48-9C77-C181CD70B4D5}"/>
              </a:ext>
            </a:extLst>
          </p:cNvPr>
          <p:cNvSpPr/>
          <p:nvPr/>
        </p:nvSpPr>
        <p:spPr>
          <a:xfrm>
            <a:off x="189338" y="973527"/>
            <a:ext cx="7779630" cy="369332"/>
          </a:xfrm>
          <a:prstGeom prst="rect">
            <a:avLst/>
          </a:prstGeom>
        </p:spPr>
        <p:txBody>
          <a:bodyPr wrap="none">
            <a:spAutoFit/>
          </a:bodyPr>
          <a:lstStyle/>
          <a:p>
            <a:r>
              <a:rPr lang="en-US" b="1" u="sng" dirty="0"/>
              <a:t>InSAR Provides Regular, Dense, and Global Observations of Crustal Deformation</a:t>
            </a:r>
          </a:p>
        </p:txBody>
      </p:sp>
      <p:sp>
        <p:nvSpPr>
          <p:cNvPr id="8" name="Content Placeholder 7">
            <a:extLst>
              <a:ext uri="{FF2B5EF4-FFF2-40B4-BE49-F238E27FC236}">
                <a16:creationId xmlns:a16="http://schemas.microsoft.com/office/drawing/2014/main" id="{8B97CCC5-E048-A548-A7DC-CE126F0A022A}"/>
              </a:ext>
            </a:extLst>
          </p:cNvPr>
          <p:cNvSpPr>
            <a:spLocks noGrp="1"/>
          </p:cNvSpPr>
          <p:nvPr>
            <p:ph idx="1"/>
          </p:nvPr>
        </p:nvSpPr>
        <p:spPr>
          <a:xfrm>
            <a:off x="550405" y="1568284"/>
            <a:ext cx="4692053" cy="3988307"/>
          </a:xfrm>
        </p:spPr>
        <p:txBody>
          <a:bodyPr>
            <a:normAutofit lnSpcReduction="10000"/>
          </a:bodyPr>
          <a:lstStyle/>
          <a:p>
            <a:pPr marL="0" indent="0">
              <a:buNone/>
            </a:pPr>
            <a:r>
              <a:rPr lang="en-US" altLang="en-US" sz="1800" b="1" dirty="0">
                <a:ea typeface="ＭＳ Ｐゴシック" pitchFamily="34" charset="-128"/>
              </a:rPr>
              <a:t>Advantages</a:t>
            </a:r>
          </a:p>
          <a:p>
            <a:pPr>
              <a:buFont typeface="Wingdings" pitchFamily="2" charset="2"/>
              <a:buChar char="ü"/>
            </a:pPr>
            <a:r>
              <a:rPr lang="en-US" altLang="en-US" sz="1500" dirty="0">
                <a:ea typeface="ＭＳ Ｐゴシック" pitchFamily="34" charset="-128"/>
              </a:rPr>
              <a:t>High resolution (~20 m for Sentinel-1, ~30 m for ALOS-2 , variable for NISAR)</a:t>
            </a:r>
          </a:p>
          <a:p>
            <a:pPr>
              <a:buFont typeface="Wingdings" pitchFamily="2" charset="2"/>
              <a:buChar char="ü"/>
            </a:pPr>
            <a:r>
              <a:rPr lang="en-US" altLang="en-US" sz="1500" dirty="0">
                <a:ea typeface="ＭＳ Ｐゴシック" pitchFamily="34" charset="-128"/>
              </a:rPr>
              <a:t>Large ground coverage </a:t>
            </a:r>
          </a:p>
          <a:p>
            <a:pPr>
              <a:buFont typeface="Wingdings" pitchFamily="2" charset="2"/>
              <a:buChar char="ü"/>
            </a:pPr>
            <a:r>
              <a:rPr lang="en-US" altLang="en-US" sz="1500" dirty="0">
                <a:ea typeface="ＭＳ Ｐゴシック" pitchFamily="34" charset="-128"/>
              </a:rPr>
              <a:t>Repeat cycles (~ few weeks)</a:t>
            </a:r>
          </a:p>
          <a:p>
            <a:endParaRPr lang="en-US" sz="1800" dirty="0"/>
          </a:p>
          <a:p>
            <a:pPr marL="0" indent="0">
              <a:buNone/>
            </a:pPr>
            <a:r>
              <a:rPr lang="en-US" sz="1800" b="1" dirty="0"/>
              <a:t>Challenges (for tectonic deformation)</a:t>
            </a:r>
          </a:p>
          <a:p>
            <a:r>
              <a:rPr lang="en-US" sz="1800" dirty="0"/>
              <a:t>Noise</a:t>
            </a:r>
          </a:p>
          <a:p>
            <a:pPr lvl="1"/>
            <a:r>
              <a:rPr lang="en-US" sz="1500" dirty="0"/>
              <a:t>Interferometric image decorrelation related to change in surface properties over time</a:t>
            </a:r>
          </a:p>
          <a:p>
            <a:pPr lvl="1"/>
            <a:r>
              <a:rPr lang="en-US" sz="1500" dirty="0"/>
              <a:t>Atmospheric delays (troposphere, ionosphere) cause large apparent deformation signals. </a:t>
            </a:r>
          </a:p>
          <a:p>
            <a:pPr lvl="2"/>
            <a:r>
              <a:rPr lang="en-US" sz="1200" dirty="0"/>
              <a:t>Long-wavelength atmospheric noise has similar spatial scales and magnitudes as the SSEs in Mexico</a:t>
            </a:r>
            <a:endParaRPr lang="en-US" dirty="0"/>
          </a:p>
          <a:p>
            <a:pPr lvl="2"/>
            <a:r>
              <a:rPr lang="en-US" sz="1200" dirty="0"/>
              <a:t>L-band radar especially susceptible to ionosphere</a:t>
            </a:r>
          </a:p>
        </p:txBody>
      </p:sp>
      <p:pic>
        <p:nvPicPr>
          <p:cNvPr id="3" name="Picture 2">
            <a:extLst>
              <a:ext uri="{FF2B5EF4-FFF2-40B4-BE49-F238E27FC236}">
                <a16:creationId xmlns:a16="http://schemas.microsoft.com/office/drawing/2014/main" id="{C0F7929F-1201-9A47-969A-3D1DD49811F7}"/>
              </a:ext>
            </a:extLst>
          </p:cNvPr>
          <p:cNvPicPr>
            <a:picLocks noChangeAspect="1"/>
          </p:cNvPicPr>
          <p:nvPr/>
        </p:nvPicPr>
        <p:blipFill rotWithShape="1">
          <a:blip r:embed="rId2"/>
          <a:srcRect l="45658" t="12498" r="15789" b="11587"/>
          <a:stretch/>
        </p:blipFill>
        <p:spPr>
          <a:xfrm>
            <a:off x="5380538" y="1805404"/>
            <a:ext cx="1689186" cy="2494655"/>
          </a:xfrm>
          <a:prstGeom prst="rect">
            <a:avLst/>
          </a:prstGeom>
        </p:spPr>
      </p:pic>
      <p:pic>
        <p:nvPicPr>
          <p:cNvPr id="9" name="Picture 8">
            <a:extLst>
              <a:ext uri="{FF2B5EF4-FFF2-40B4-BE49-F238E27FC236}">
                <a16:creationId xmlns:a16="http://schemas.microsoft.com/office/drawing/2014/main" id="{CD2E0EE3-CB75-4648-99A5-FC9B7DFEF3B0}"/>
              </a:ext>
            </a:extLst>
          </p:cNvPr>
          <p:cNvPicPr>
            <a:picLocks noChangeAspect="1"/>
          </p:cNvPicPr>
          <p:nvPr/>
        </p:nvPicPr>
        <p:blipFill rotWithShape="1">
          <a:blip r:embed="rId3"/>
          <a:srcRect l="87677" t="27625" r="3604" b="26574"/>
          <a:stretch/>
        </p:blipFill>
        <p:spPr>
          <a:xfrm>
            <a:off x="6927040" y="3471576"/>
            <a:ext cx="186631" cy="735279"/>
          </a:xfrm>
          <a:prstGeom prst="rect">
            <a:avLst/>
          </a:prstGeom>
        </p:spPr>
      </p:pic>
      <p:sp>
        <p:nvSpPr>
          <p:cNvPr id="10" name="TextBox 9">
            <a:extLst>
              <a:ext uri="{FF2B5EF4-FFF2-40B4-BE49-F238E27FC236}">
                <a16:creationId xmlns:a16="http://schemas.microsoft.com/office/drawing/2014/main" id="{60C1B433-5016-4547-80B7-E75ED91C6CCF}"/>
              </a:ext>
            </a:extLst>
          </p:cNvPr>
          <p:cNvSpPr txBox="1"/>
          <p:nvPr/>
        </p:nvSpPr>
        <p:spPr>
          <a:xfrm rot="5400000">
            <a:off x="6470335" y="3545464"/>
            <a:ext cx="1413025" cy="219291"/>
          </a:xfrm>
          <a:prstGeom prst="rect">
            <a:avLst/>
          </a:prstGeom>
          <a:noFill/>
        </p:spPr>
        <p:txBody>
          <a:bodyPr wrap="square" rtlCol="0">
            <a:spAutoFit/>
          </a:bodyPr>
          <a:lstStyle/>
          <a:p>
            <a:r>
              <a:rPr lang="en-US" sz="825" dirty="0"/>
              <a:t>Apparent deformation (rad)</a:t>
            </a:r>
          </a:p>
        </p:txBody>
      </p:sp>
      <p:sp>
        <p:nvSpPr>
          <p:cNvPr id="12" name="TextBox 11">
            <a:extLst>
              <a:ext uri="{FF2B5EF4-FFF2-40B4-BE49-F238E27FC236}">
                <a16:creationId xmlns:a16="http://schemas.microsoft.com/office/drawing/2014/main" id="{D71E3261-5D38-C14C-8D33-95AAC2076900}"/>
              </a:ext>
            </a:extLst>
          </p:cNvPr>
          <p:cNvSpPr txBox="1"/>
          <p:nvPr/>
        </p:nvSpPr>
        <p:spPr>
          <a:xfrm>
            <a:off x="6075544" y="1574571"/>
            <a:ext cx="805470" cy="415498"/>
          </a:xfrm>
          <a:prstGeom prst="rect">
            <a:avLst/>
          </a:prstGeom>
          <a:noFill/>
        </p:spPr>
        <p:txBody>
          <a:bodyPr wrap="square" rtlCol="0">
            <a:spAutoFit/>
          </a:bodyPr>
          <a:lstStyle/>
          <a:p>
            <a:r>
              <a:rPr lang="en-US" sz="1050" dirty="0"/>
              <a:t>Original IFG</a:t>
            </a:r>
          </a:p>
        </p:txBody>
      </p:sp>
      <p:sp>
        <p:nvSpPr>
          <p:cNvPr id="16" name="TextBox 15">
            <a:extLst>
              <a:ext uri="{FF2B5EF4-FFF2-40B4-BE49-F238E27FC236}">
                <a16:creationId xmlns:a16="http://schemas.microsoft.com/office/drawing/2014/main" id="{C97D7307-10E2-A84B-B285-672E8E989E8C}"/>
              </a:ext>
            </a:extLst>
          </p:cNvPr>
          <p:cNvSpPr txBox="1"/>
          <p:nvPr/>
        </p:nvSpPr>
        <p:spPr>
          <a:xfrm>
            <a:off x="7207805" y="4300058"/>
            <a:ext cx="1804256" cy="253916"/>
          </a:xfrm>
          <a:prstGeom prst="rect">
            <a:avLst/>
          </a:prstGeom>
          <a:noFill/>
        </p:spPr>
        <p:txBody>
          <a:bodyPr wrap="square" rtlCol="0">
            <a:spAutoFit/>
          </a:bodyPr>
          <a:lstStyle/>
          <a:p>
            <a:r>
              <a:rPr lang="en-US" sz="1050" b="1" dirty="0"/>
              <a:t>ALOS-2 D153, 42-day pair</a:t>
            </a:r>
          </a:p>
        </p:txBody>
      </p:sp>
    </p:spTree>
    <p:extLst>
      <p:ext uri="{BB962C8B-B14F-4D97-AF65-F5344CB8AC3E}">
        <p14:creationId xmlns:p14="http://schemas.microsoft.com/office/powerpoint/2010/main" val="281060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918D13-D05F-CE48-9C77-C181CD70B4D5}"/>
              </a:ext>
            </a:extLst>
          </p:cNvPr>
          <p:cNvSpPr/>
          <p:nvPr/>
        </p:nvSpPr>
        <p:spPr>
          <a:xfrm>
            <a:off x="189338" y="973527"/>
            <a:ext cx="7779630" cy="369332"/>
          </a:xfrm>
          <a:prstGeom prst="rect">
            <a:avLst/>
          </a:prstGeom>
        </p:spPr>
        <p:txBody>
          <a:bodyPr wrap="none">
            <a:spAutoFit/>
          </a:bodyPr>
          <a:lstStyle/>
          <a:p>
            <a:r>
              <a:rPr lang="en-US" b="1" u="sng" dirty="0"/>
              <a:t>InSAR Provides Regular, Dense, and Global Observations of Crustal Deformation</a:t>
            </a:r>
          </a:p>
        </p:txBody>
      </p:sp>
      <p:sp>
        <p:nvSpPr>
          <p:cNvPr id="8" name="Content Placeholder 7">
            <a:extLst>
              <a:ext uri="{FF2B5EF4-FFF2-40B4-BE49-F238E27FC236}">
                <a16:creationId xmlns:a16="http://schemas.microsoft.com/office/drawing/2014/main" id="{8B97CCC5-E048-A548-A7DC-CE126F0A022A}"/>
              </a:ext>
            </a:extLst>
          </p:cNvPr>
          <p:cNvSpPr>
            <a:spLocks noGrp="1"/>
          </p:cNvSpPr>
          <p:nvPr>
            <p:ph idx="1"/>
          </p:nvPr>
        </p:nvSpPr>
        <p:spPr>
          <a:xfrm>
            <a:off x="550405" y="1573148"/>
            <a:ext cx="4692053" cy="3988307"/>
          </a:xfrm>
        </p:spPr>
        <p:txBody>
          <a:bodyPr>
            <a:normAutofit lnSpcReduction="10000"/>
          </a:bodyPr>
          <a:lstStyle/>
          <a:p>
            <a:pPr marL="0" indent="0">
              <a:buNone/>
            </a:pPr>
            <a:r>
              <a:rPr lang="en-US" altLang="en-US" sz="1800" b="1" dirty="0">
                <a:ea typeface="ＭＳ Ｐゴシック" pitchFamily="34" charset="-128"/>
              </a:rPr>
              <a:t>Advantages</a:t>
            </a:r>
          </a:p>
          <a:p>
            <a:pPr>
              <a:buFont typeface="Wingdings" pitchFamily="2" charset="2"/>
              <a:buChar char="ü"/>
            </a:pPr>
            <a:r>
              <a:rPr lang="en-US" altLang="en-US" sz="1500" dirty="0">
                <a:ea typeface="ＭＳ Ｐゴシック" pitchFamily="34" charset="-128"/>
              </a:rPr>
              <a:t>High resolution (~20 m for Sentinel-1, ~30 m for ALOS-2)</a:t>
            </a:r>
          </a:p>
          <a:p>
            <a:pPr>
              <a:buFont typeface="Wingdings" pitchFamily="2" charset="2"/>
              <a:buChar char="ü"/>
            </a:pPr>
            <a:r>
              <a:rPr lang="en-US" altLang="en-US" sz="1500" dirty="0">
                <a:ea typeface="ＭＳ Ｐゴシック" pitchFamily="34" charset="-128"/>
              </a:rPr>
              <a:t>Large ground coverage </a:t>
            </a:r>
          </a:p>
          <a:p>
            <a:pPr>
              <a:buFont typeface="Wingdings" pitchFamily="2" charset="2"/>
              <a:buChar char="ü"/>
            </a:pPr>
            <a:r>
              <a:rPr lang="en-US" altLang="en-US" sz="1500" dirty="0">
                <a:ea typeface="ＭＳ Ｐゴシック" pitchFamily="34" charset="-128"/>
              </a:rPr>
              <a:t>Repeat cycles (~ few weeks)</a:t>
            </a:r>
          </a:p>
          <a:p>
            <a:endParaRPr lang="en-US" sz="1800" dirty="0"/>
          </a:p>
          <a:p>
            <a:pPr marL="0" indent="0">
              <a:buNone/>
            </a:pPr>
            <a:r>
              <a:rPr lang="en-US" sz="1800" b="1" dirty="0"/>
              <a:t>Challenges (for tectonic deformation)</a:t>
            </a:r>
          </a:p>
          <a:p>
            <a:r>
              <a:rPr lang="en-US" sz="1800" dirty="0"/>
              <a:t>Noise</a:t>
            </a:r>
          </a:p>
          <a:p>
            <a:pPr lvl="1"/>
            <a:r>
              <a:rPr lang="en-US" sz="1500" dirty="0"/>
              <a:t>Interferometric image decorrelation related to change in surface properties over time</a:t>
            </a:r>
          </a:p>
          <a:p>
            <a:pPr lvl="1"/>
            <a:r>
              <a:rPr lang="en-US" sz="1500" dirty="0"/>
              <a:t>Atmospheric delays (troposphere, ionosphere) cause large apparent deformation signals. </a:t>
            </a:r>
          </a:p>
          <a:p>
            <a:pPr lvl="2"/>
            <a:r>
              <a:rPr lang="en-US" sz="1200" dirty="0"/>
              <a:t>Long-wavelength atmospheric noise has similar spatial scales and magnitudes as the SSEs in Mexico</a:t>
            </a:r>
          </a:p>
          <a:p>
            <a:pPr lvl="2"/>
            <a:r>
              <a:rPr lang="en-US" sz="1200" dirty="0"/>
              <a:t>L-band radar especially susceptible to ionosphere</a:t>
            </a:r>
          </a:p>
          <a:p>
            <a:pPr lvl="2"/>
            <a:endParaRPr lang="en-US" sz="1200" dirty="0"/>
          </a:p>
          <a:p>
            <a:pPr lvl="1"/>
            <a:endParaRPr lang="en-US" sz="1500" dirty="0"/>
          </a:p>
        </p:txBody>
      </p:sp>
      <p:pic>
        <p:nvPicPr>
          <p:cNvPr id="3" name="Picture 2">
            <a:extLst>
              <a:ext uri="{FF2B5EF4-FFF2-40B4-BE49-F238E27FC236}">
                <a16:creationId xmlns:a16="http://schemas.microsoft.com/office/drawing/2014/main" id="{C0F7929F-1201-9A47-969A-3D1DD49811F7}"/>
              </a:ext>
            </a:extLst>
          </p:cNvPr>
          <p:cNvPicPr>
            <a:picLocks noChangeAspect="1"/>
          </p:cNvPicPr>
          <p:nvPr/>
        </p:nvPicPr>
        <p:blipFill rotWithShape="1">
          <a:blip r:embed="rId3"/>
          <a:srcRect l="45658" t="12498" r="15789" b="11587"/>
          <a:stretch/>
        </p:blipFill>
        <p:spPr>
          <a:xfrm>
            <a:off x="5380538" y="1805404"/>
            <a:ext cx="1689186" cy="2494655"/>
          </a:xfrm>
          <a:prstGeom prst="rect">
            <a:avLst/>
          </a:prstGeom>
        </p:spPr>
      </p:pic>
      <p:pic>
        <p:nvPicPr>
          <p:cNvPr id="5" name="Picture 4">
            <a:extLst>
              <a:ext uri="{FF2B5EF4-FFF2-40B4-BE49-F238E27FC236}">
                <a16:creationId xmlns:a16="http://schemas.microsoft.com/office/drawing/2014/main" id="{63689471-8F81-B745-B891-5C41FEA4FDFB}"/>
              </a:ext>
            </a:extLst>
          </p:cNvPr>
          <p:cNvPicPr>
            <a:picLocks noChangeAspect="1"/>
          </p:cNvPicPr>
          <p:nvPr/>
        </p:nvPicPr>
        <p:blipFill rotWithShape="1">
          <a:blip r:embed="rId4"/>
          <a:srcRect l="27088" t="13256" r="15545" b="11562"/>
          <a:stretch/>
        </p:blipFill>
        <p:spPr>
          <a:xfrm>
            <a:off x="7355090" y="1885790"/>
            <a:ext cx="1594867" cy="2372328"/>
          </a:xfrm>
          <a:prstGeom prst="rect">
            <a:avLst/>
          </a:prstGeom>
        </p:spPr>
      </p:pic>
      <p:pic>
        <p:nvPicPr>
          <p:cNvPr id="9" name="Picture 8">
            <a:extLst>
              <a:ext uri="{FF2B5EF4-FFF2-40B4-BE49-F238E27FC236}">
                <a16:creationId xmlns:a16="http://schemas.microsoft.com/office/drawing/2014/main" id="{CD2E0EE3-CB75-4648-99A5-FC9B7DFEF3B0}"/>
              </a:ext>
            </a:extLst>
          </p:cNvPr>
          <p:cNvPicPr>
            <a:picLocks noChangeAspect="1"/>
          </p:cNvPicPr>
          <p:nvPr/>
        </p:nvPicPr>
        <p:blipFill rotWithShape="1">
          <a:blip r:embed="rId5"/>
          <a:srcRect l="87677" t="27625" r="3604" b="26574"/>
          <a:stretch/>
        </p:blipFill>
        <p:spPr>
          <a:xfrm>
            <a:off x="6927040" y="3476440"/>
            <a:ext cx="186631" cy="735279"/>
          </a:xfrm>
          <a:prstGeom prst="rect">
            <a:avLst/>
          </a:prstGeom>
        </p:spPr>
      </p:pic>
      <p:sp>
        <p:nvSpPr>
          <p:cNvPr id="10" name="TextBox 9">
            <a:extLst>
              <a:ext uri="{FF2B5EF4-FFF2-40B4-BE49-F238E27FC236}">
                <a16:creationId xmlns:a16="http://schemas.microsoft.com/office/drawing/2014/main" id="{60C1B433-5016-4547-80B7-E75ED91C6CCF}"/>
              </a:ext>
            </a:extLst>
          </p:cNvPr>
          <p:cNvSpPr txBox="1"/>
          <p:nvPr/>
        </p:nvSpPr>
        <p:spPr>
          <a:xfrm rot="5400000">
            <a:off x="6470335" y="3545464"/>
            <a:ext cx="1413025" cy="219291"/>
          </a:xfrm>
          <a:prstGeom prst="rect">
            <a:avLst/>
          </a:prstGeom>
          <a:noFill/>
        </p:spPr>
        <p:txBody>
          <a:bodyPr wrap="square" rtlCol="0">
            <a:spAutoFit/>
          </a:bodyPr>
          <a:lstStyle/>
          <a:p>
            <a:r>
              <a:rPr lang="en-US" sz="825" dirty="0"/>
              <a:t>Apparent deformation (rad)</a:t>
            </a:r>
          </a:p>
        </p:txBody>
      </p:sp>
      <p:sp>
        <p:nvSpPr>
          <p:cNvPr id="12" name="TextBox 11">
            <a:extLst>
              <a:ext uri="{FF2B5EF4-FFF2-40B4-BE49-F238E27FC236}">
                <a16:creationId xmlns:a16="http://schemas.microsoft.com/office/drawing/2014/main" id="{F12BA1CC-3E6A-D546-81C3-8C2FBEC1B1E1}"/>
              </a:ext>
            </a:extLst>
          </p:cNvPr>
          <p:cNvSpPr txBox="1"/>
          <p:nvPr/>
        </p:nvSpPr>
        <p:spPr>
          <a:xfrm>
            <a:off x="6075544" y="1574571"/>
            <a:ext cx="805470" cy="415498"/>
          </a:xfrm>
          <a:prstGeom prst="rect">
            <a:avLst/>
          </a:prstGeom>
          <a:noFill/>
        </p:spPr>
        <p:txBody>
          <a:bodyPr wrap="square" rtlCol="0">
            <a:spAutoFit/>
          </a:bodyPr>
          <a:lstStyle/>
          <a:p>
            <a:r>
              <a:rPr lang="en-US" sz="1050" dirty="0"/>
              <a:t>Original IFG</a:t>
            </a:r>
          </a:p>
        </p:txBody>
      </p:sp>
      <p:sp>
        <p:nvSpPr>
          <p:cNvPr id="13" name="TextBox 12">
            <a:extLst>
              <a:ext uri="{FF2B5EF4-FFF2-40B4-BE49-F238E27FC236}">
                <a16:creationId xmlns:a16="http://schemas.microsoft.com/office/drawing/2014/main" id="{DC83D024-9DCB-0F40-A224-F23B5B9D973A}"/>
              </a:ext>
            </a:extLst>
          </p:cNvPr>
          <p:cNvSpPr txBox="1"/>
          <p:nvPr/>
        </p:nvSpPr>
        <p:spPr>
          <a:xfrm>
            <a:off x="7355091" y="1574571"/>
            <a:ext cx="1574120" cy="415498"/>
          </a:xfrm>
          <a:prstGeom prst="rect">
            <a:avLst/>
          </a:prstGeom>
          <a:noFill/>
        </p:spPr>
        <p:txBody>
          <a:bodyPr wrap="square" rtlCol="0">
            <a:spAutoFit/>
          </a:bodyPr>
          <a:lstStyle/>
          <a:p>
            <a:r>
              <a:rPr lang="en-US" sz="1050" dirty="0"/>
              <a:t>Corrected for Atmosphere</a:t>
            </a:r>
          </a:p>
        </p:txBody>
      </p:sp>
      <p:sp>
        <p:nvSpPr>
          <p:cNvPr id="16" name="Right Arrow 15">
            <a:extLst>
              <a:ext uri="{FF2B5EF4-FFF2-40B4-BE49-F238E27FC236}">
                <a16:creationId xmlns:a16="http://schemas.microsoft.com/office/drawing/2014/main" id="{C40E1DB5-2FAC-0B44-8E45-883C8D0BF155}"/>
              </a:ext>
            </a:extLst>
          </p:cNvPr>
          <p:cNvSpPr/>
          <p:nvPr/>
        </p:nvSpPr>
        <p:spPr>
          <a:xfrm>
            <a:off x="4920272" y="4628576"/>
            <a:ext cx="303777" cy="202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extBox 16">
            <a:extLst>
              <a:ext uri="{FF2B5EF4-FFF2-40B4-BE49-F238E27FC236}">
                <a16:creationId xmlns:a16="http://schemas.microsoft.com/office/drawing/2014/main" id="{FC96224C-AF9C-B749-AD32-77CED49AB317}"/>
              </a:ext>
            </a:extLst>
          </p:cNvPr>
          <p:cNvSpPr txBox="1"/>
          <p:nvPr/>
        </p:nvSpPr>
        <p:spPr>
          <a:xfrm>
            <a:off x="5279280" y="4487461"/>
            <a:ext cx="3056181" cy="507831"/>
          </a:xfrm>
          <a:prstGeom prst="rect">
            <a:avLst/>
          </a:prstGeom>
          <a:noFill/>
        </p:spPr>
        <p:txBody>
          <a:bodyPr wrap="square" rtlCol="0">
            <a:spAutoFit/>
          </a:bodyPr>
          <a:lstStyle/>
          <a:p>
            <a:r>
              <a:rPr lang="en-US" sz="1350" dirty="0">
                <a:solidFill>
                  <a:srgbClr val="FF0000"/>
                </a:solidFill>
              </a:rPr>
              <a:t>Corrections for ionosphere, troposphere</a:t>
            </a:r>
          </a:p>
          <a:p>
            <a:r>
              <a:rPr lang="en-US" sz="1350" dirty="0">
                <a:solidFill>
                  <a:srgbClr val="FF0000"/>
                </a:solidFill>
              </a:rPr>
              <a:t>Time-series analysis</a:t>
            </a:r>
          </a:p>
        </p:txBody>
      </p:sp>
      <p:sp>
        <p:nvSpPr>
          <p:cNvPr id="18" name="TextBox 17">
            <a:extLst>
              <a:ext uri="{FF2B5EF4-FFF2-40B4-BE49-F238E27FC236}">
                <a16:creationId xmlns:a16="http://schemas.microsoft.com/office/drawing/2014/main" id="{92C490B9-0F92-E048-A159-17031DFA3D5F}"/>
              </a:ext>
            </a:extLst>
          </p:cNvPr>
          <p:cNvSpPr txBox="1"/>
          <p:nvPr/>
        </p:nvSpPr>
        <p:spPr>
          <a:xfrm>
            <a:off x="7286493" y="4300058"/>
            <a:ext cx="1725567" cy="253916"/>
          </a:xfrm>
          <a:prstGeom prst="rect">
            <a:avLst/>
          </a:prstGeom>
          <a:noFill/>
        </p:spPr>
        <p:txBody>
          <a:bodyPr wrap="square" rtlCol="0">
            <a:spAutoFit/>
          </a:bodyPr>
          <a:lstStyle/>
          <a:p>
            <a:r>
              <a:rPr lang="en-US" sz="1050" b="1" dirty="0"/>
              <a:t>ALOS-2 D153, 42-day pair</a:t>
            </a:r>
          </a:p>
        </p:txBody>
      </p:sp>
      <p:sp>
        <p:nvSpPr>
          <p:cNvPr id="2" name="Rectangle 1">
            <a:extLst>
              <a:ext uri="{FF2B5EF4-FFF2-40B4-BE49-F238E27FC236}">
                <a16:creationId xmlns:a16="http://schemas.microsoft.com/office/drawing/2014/main" id="{08424D51-BA61-3446-8E55-70A7EFF3CB16}"/>
              </a:ext>
            </a:extLst>
          </p:cNvPr>
          <p:cNvSpPr/>
          <p:nvPr/>
        </p:nvSpPr>
        <p:spPr>
          <a:xfrm>
            <a:off x="6055222" y="5052597"/>
            <a:ext cx="1931234" cy="715581"/>
          </a:xfrm>
          <a:prstGeom prst="rect">
            <a:avLst/>
          </a:prstGeom>
        </p:spPr>
        <p:txBody>
          <a:bodyPr wrap="none">
            <a:spAutoFit/>
          </a:bodyPr>
          <a:lstStyle/>
          <a:p>
            <a:r>
              <a:rPr lang="en-US" altLang="en-US" sz="1350" dirty="0"/>
              <a:t>Bekaert et al., 2015a JGR</a:t>
            </a:r>
          </a:p>
          <a:p>
            <a:r>
              <a:rPr lang="en-US" altLang="en-US" sz="1350" dirty="0"/>
              <a:t>Bekaert et al., 2015c RSE</a:t>
            </a:r>
          </a:p>
          <a:p>
            <a:r>
              <a:rPr lang="en-US" sz="1350" dirty="0"/>
              <a:t>Liang et al., 2018 IEEE</a:t>
            </a:r>
          </a:p>
        </p:txBody>
      </p:sp>
    </p:spTree>
    <p:extLst>
      <p:ext uri="{BB962C8B-B14F-4D97-AF65-F5344CB8AC3E}">
        <p14:creationId xmlns:p14="http://schemas.microsoft.com/office/powerpoint/2010/main" val="2120160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918D13-D05F-CE48-9C77-C181CD70B4D5}"/>
              </a:ext>
            </a:extLst>
          </p:cNvPr>
          <p:cNvSpPr/>
          <p:nvPr/>
        </p:nvSpPr>
        <p:spPr>
          <a:xfrm>
            <a:off x="189338" y="973527"/>
            <a:ext cx="7779630" cy="369332"/>
          </a:xfrm>
          <a:prstGeom prst="rect">
            <a:avLst/>
          </a:prstGeom>
        </p:spPr>
        <p:txBody>
          <a:bodyPr wrap="none">
            <a:spAutoFit/>
          </a:bodyPr>
          <a:lstStyle/>
          <a:p>
            <a:r>
              <a:rPr lang="en-US" b="1" u="sng" dirty="0"/>
              <a:t>InSAR Provides Regular, Dense, and Global Observations of Crustal Deformation</a:t>
            </a:r>
          </a:p>
        </p:txBody>
      </p:sp>
      <p:sp>
        <p:nvSpPr>
          <p:cNvPr id="8" name="Content Placeholder 7">
            <a:extLst>
              <a:ext uri="{FF2B5EF4-FFF2-40B4-BE49-F238E27FC236}">
                <a16:creationId xmlns:a16="http://schemas.microsoft.com/office/drawing/2014/main" id="{8B97CCC5-E048-A548-A7DC-CE126F0A022A}"/>
              </a:ext>
            </a:extLst>
          </p:cNvPr>
          <p:cNvSpPr>
            <a:spLocks noGrp="1"/>
          </p:cNvSpPr>
          <p:nvPr>
            <p:ph idx="1"/>
          </p:nvPr>
        </p:nvSpPr>
        <p:spPr>
          <a:xfrm>
            <a:off x="550405" y="1568284"/>
            <a:ext cx="4692053" cy="3988307"/>
          </a:xfrm>
        </p:spPr>
        <p:txBody>
          <a:bodyPr>
            <a:normAutofit lnSpcReduction="10000"/>
          </a:bodyPr>
          <a:lstStyle/>
          <a:p>
            <a:pPr marL="0" indent="0">
              <a:buNone/>
            </a:pPr>
            <a:r>
              <a:rPr lang="en-US" altLang="en-US" sz="1800" b="1" dirty="0">
                <a:ea typeface="ＭＳ Ｐゴシック" pitchFamily="34" charset="-128"/>
              </a:rPr>
              <a:t>Advantages</a:t>
            </a:r>
          </a:p>
          <a:p>
            <a:pPr>
              <a:buFont typeface="Wingdings" pitchFamily="2" charset="2"/>
              <a:buChar char="ü"/>
            </a:pPr>
            <a:r>
              <a:rPr lang="en-US" altLang="en-US" sz="1500" dirty="0">
                <a:ea typeface="ＭＳ Ｐゴシック" pitchFamily="34" charset="-128"/>
              </a:rPr>
              <a:t>High resolution (~20 m for Sentinel-1, ~30 m for ALOS-2)</a:t>
            </a:r>
          </a:p>
          <a:p>
            <a:pPr>
              <a:buFont typeface="Wingdings" pitchFamily="2" charset="2"/>
              <a:buChar char="ü"/>
            </a:pPr>
            <a:r>
              <a:rPr lang="en-US" altLang="en-US" sz="1500" dirty="0">
                <a:ea typeface="ＭＳ Ｐゴシック" pitchFamily="34" charset="-128"/>
              </a:rPr>
              <a:t>Large ground coverage </a:t>
            </a:r>
          </a:p>
          <a:p>
            <a:pPr>
              <a:buFont typeface="Wingdings" pitchFamily="2" charset="2"/>
              <a:buChar char="ü"/>
            </a:pPr>
            <a:r>
              <a:rPr lang="en-US" altLang="en-US" sz="1500" dirty="0">
                <a:ea typeface="ＭＳ Ｐゴシック" pitchFamily="34" charset="-128"/>
              </a:rPr>
              <a:t>Repeat cycles (~ few weeks)</a:t>
            </a:r>
          </a:p>
          <a:p>
            <a:endParaRPr lang="en-US" sz="1800" dirty="0"/>
          </a:p>
          <a:p>
            <a:pPr marL="0" indent="0">
              <a:buNone/>
            </a:pPr>
            <a:r>
              <a:rPr lang="en-US" sz="1800" b="1" dirty="0"/>
              <a:t>Challenges (for tectonic deformation)</a:t>
            </a:r>
          </a:p>
          <a:p>
            <a:r>
              <a:rPr lang="en-US" sz="1800" dirty="0"/>
              <a:t>Noise</a:t>
            </a:r>
          </a:p>
          <a:p>
            <a:pPr lvl="1"/>
            <a:r>
              <a:rPr lang="en-US" sz="1500" dirty="0"/>
              <a:t>Interferometric image decorrelation related to change in surface properties over time</a:t>
            </a:r>
          </a:p>
          <a:p>
            <a:pPr lvl="1"/>
            <a:r>
              <a:rPr lang="en-US" sz="1500" dirty="0"/>
              <a:t>Atmospheric delays (troposphere, ionosphere) cause large apparent deformation signals. </a:t>
            </a:r>
          </a:p>
          <a:p>
            <a:pPr lvl="1"/>
            <a:r>
              <a:rPr lang="en-US" sz="1500" dirty="0"/>
              <a:t>Residual troposphere causes large noise artifacts in the slip inversion</a:t>
            </a:r>
          </a:p>
        </p:txBody>
      </p:sp>
      <p:sp>
        <p:nvSpPr>
          <p:cNvPr id="2" name="Rectangle 1">
            <a:extLst>
              <a:ext uri="{FF2B5EF4-FFF2-40B4-BE49-F238E27FC236}">
                <a16:creationId xmlns:a16="http://schemas.microsoft.com/office/drawing/2014/main" id="{08424D51-BA61-3446-8E55-70A7EFF3CB16}"/>
              </a:ext>
            </a:extLst>
          </p:cNvPr>
          <p:cNvSpPr/>
          <p:nvPr/>
        </p:nvSpPr>
        <p:spPr>
          <a:xfrm>
            <a:off x="6442100" y="4482908"/>
            <a:ext cx="1931234" cy="300082"/>
          </a:xfrm>
          <a:prstGeom prst="rect">
            <a:avLst/>
          </a:prstGeom>
        </p:spPr>
        <p:txBody>
          <a:bodyPr wrap="none">
            <a:spAutoFit/>
          </a:bodyPr>
          <a:lstStyle/>
          <a:p>
            <a:r>
              <a:rPr lang="en-US" altLang="en-US" sz="1350" dirty="0"/>
              <a:t>Bekaert et al., 2015a JGR</a:t>
            </a:r>
          </a:p>
        </p:txBody>
      </p:sp>
      <p:pic>
        <p:nvPicPr>
          <p:cNvPr id="15" name="Picture 3" descr="Figure8c.png">
            <a:extLst>
              <a:ext uri="{FF2B5EF4-FFF2-40B4-BE49-F238E27FC236}">
                <a16:creationId xmlns:a16="http://schemas.microsoft.com/office/drawing/2014/main" id="{B1136A66-2294-164E-B0AE-12E6EE89167B}"/>
              </a:ext>
            </a:extLst>
          </p:cNvPr>
          <p:cNvPicPr>
            <a:picLocks noChangeAspect="1"/>
          </p:cNvPicPr>
          <p:nvPr/>
        </p:nvPicPr>
        <p:blipFill rotWithShape="1">
          <a:blip r:embed="rId3">
            <a:extLst>
              <a:ext uri="{28A0092B-C50C-407E-A947-70E740481C1C}">
                <a14:useLocalDpi xmlns:a14="http://schemas.microsoft.com/office/drawing/2010/main" val="0"/>
              </a:ext>
            </a:extLst>
          </a:blip>
          <a:srcRect l="3920" t="18176" r="64335" b="9789"/>
          <a:stretch/>
        </p:blipFill>
        <p:spPr bwMode="auto">
          <a:xfrm>
            <a:off x="5191829" y="1432586"/>
            <a:ext cx="2062132" cy="280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813C080-1114-CA47-9588-5586FB842853}"/>
              </a:ext>
            </a:extLst>
          </p:cNvPr>
          <p:cNvSpPr txBox="1"/>
          <p:nvPr/>
        </p:nvSpPr>
        <p:spPr>
          <a:xfrm>
            <a:off x="5786822" y="4235620"/>
            <a:ext cx="1129896" cy="507831"/>
          </a:xfrm>
          <a:prstGeom prst="rect">
            <a:avLst/>
          </a:prstGeom>
          <a:noFill/>
        </p:spPr>
        <p:txBody>
          <a:bodyPr wrap="square" rtlCol="0">
            <a:spAutoFit/>
          </a:bodyPr>
          <a:lstStyle/>
          <a:p>
            <a:r>
              <a:rPr lang="en-US" sz="1350" dirty="0"/>
              <a:t>Variance-only</a:t>
            </a:r>
          </a:p>
        </p:txBody>
      </p:sp>
    </p:spTree>
    <p:extLst>
      <p:ext uri="{BB962C8B-B14F-4D97-AF65-F5344CB8AC3E}">
        <p14:creationId xmlns:p14="http://schemas.microsoft.com/office/powerpoint/2010/main" val="319694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3A500C-FE83-674D-8480-16C5E9F07FEE}"/>
              </a:ext>
            </a:extLst>
          </p:cNvPr>
          <p:cNvSpPr>
            <a:spLocks noGrp="1"/>
          </p:cNvSpPr>
          <p:nvPr>
            <p:ph type="title"/>
          </p:nvPr>
        </p:nvSpPr>
        <p:spPr/>
        <p:txBody>
          <a:bodyPr/>
          <a:lstStyle/>
          <a:p>
            <a:r>
              <a:rPr lang="en-US" dirty="0"/>
              <a:t>Interferometric SAR (InSAR) Theory</a:t>
            </a:r>
          </a:p>
        </p:txBody>
      </p:sp>
      <p:sp>
        <p:nvSpPr>
          <p:cNvPr id="6" name="Text Placeholder 5">
            <a:extLst>
              <a:ext uri="{FF2B5EF4-FFF2-40B4-BE49-F238E27FC236}">
                <a16:creationId xmlns:a16="http://schemas.microsoft.com/office/drawing/2014/main" id="{F2DBCBA3-7DA2-8F45-8EBB-4B0D7E0AED41}"/>
              </a:ext>
            </a:extLst>
          </p:cNvPr>
          <p:cNvSpPr>
            <a:spLocks noGrp="1"/>
          </p:cNvSpPr>
          <p:nvPr>
            <p:ph type="body" idx="1"/>
          </p:nvPr>
        </p:nvSpPr>
        <p:spPr/>
        <p:txBody>
          <a:bodyPr/>
          <a:lstStyle/>
          <a:p>
            <a:endParaRPr lang="en-US" dirty="0"/>
          </a:p>
          <a:p>
            <a:r>
              <a:rPr lang="en-US" b="1" dirty="0">
                <a:solidFill>
                  <a:srgbClr val="FF0000"/>
                </a:solidFill>
              </a:rPr>
              <a:t>Interferometric </a:t>
            </a:r>
            <a:r>
              <a:rPr lang="en-US" dirty="0">
                <a:solidFill>
                  <a:schemeClr val="bg2">
                    <a:lumMod val="60000"/>
                    <a:lumOff val="40000"/>
                  </a:schemeClr>
                </a:solidFill>
              </a:rPr>
              <a:t>Synthetic Aperture Radar</a:t>
            </a:r>
          </a:p>
          <a:p>
            <a:endParaRPr lang="en-US" dirty="0"/>
          </a:p>
          <a:p>
            <a:endParaRPr lang="en-US" dirty="0"/>
          </a:p>
          <a:p>
            <a:endParaRPr lang="en-US" dirty="0"/>
          </a:p>
        </p:txBody>
      </p:sp>
    </p:spTree>
    <p:extLst>
      <p:ext uri="{BB962C8B-B14F-4D97-AF65-F5344CB8AC3E}">
        <p14:creationId xmlns:p14="http://schemas.microsoft.com/office/powerpoint/2010/main" val="136210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918D13-D05F-CE48-9C77-C181CD70B4D5}"/>
              </a:ext>
            </a:extLst>
          </p:cNvPr>
          <p:cNvSpPr/>
          <p:nvPr/>
        </p:nvSpPr>
        <p:spPr>
          <a:xfrm>
            <a:off x="189338" y="973527"/>
            <a:ext cx="7779630" cy="369332"/>
          </a:xfrm>
          <a:prstGeom prst="rect">
            <a:avLst/>
          </a:prstGeom>
        </p:spPr>
        <p:txBody>
          <a:bodyPr wrap="none">
            <a:spAutoFit/>
          </a:bodyPr>
          <a:lstStyle/>
          <a:p>
            <a:r>
              <a:rPr lang="en-US" b="1" u="sng" dirty="0"/>
              <a:t>InSAR Provides Regular, Dense, and Global Observations of Crustal Deformation</a:t>
            </a:r>
          </a:p>
        </p:txBody>
      </p:sp>
      <p:sp>
        <p:nvSpPr>
          <p:cNvPr id="8" name="Content Placeholder 7">
            <a:extLst>
              <a:ext uri="{FF2B5EF4-FFF2-40B4-BE49-F238E27FC236}">
                <a16:creationId xmlns:a16="http://schemas.microsoft.com/office/drawing/2014/main" id="{8B97CCC5-E048-A548-A7DC-CE126F0A022A}"/>
              </a:ext>
            </a:extLst>
          </p:cNvPr>
          <p:cNvSpPr>
            <a:spLocks noGrp="1"/>
          </p:cNvSpPr>
          <p:nvPr>
            <p:ph idx="1"/>
          </p:nvPr>
        </p:nvSpPr>
        <p:spPr>
          <a:xfrm>
            <a:off x="550405" y="1568284"/>
            <a:ext cx="4692053" cy="3988307"/>
          </a:xfrm>
        </p:spPr>
        <p:txBody>
          <a:bodyPr>
            <a:normAutofit lnSpcReduction="10000"/>
          </a:bodyPr>
          <a:lstStyle/>
          <a:p>
            <a:pPr marL="0" indent="0">
              <a:buNone/>
            </a:pPr>
            <a:r>
              <a:rPr lang="en-US" altLang="en-US" sz="1800" b="1" dirty="0">
                <a:ea typeface="ＭＳ Ｐゴシック" pitchFamily="34" charset="-128"/>
              </a:rPr>
              <a:t>Advantages</a:t>
            </a:r>
          </a:p>
          <a:p>
            <a:pPr>
              <a:buFont typeface="Wingdings" pitchFamily="2" charset="2"/>
              <a:buChar char="ü"/>
            </a:pPr>
            <a:r>
              <a:rPr lang="en-US" altLang="en-US" sz="1500" dirty="0">
                <a:ea typeface="ＭＳ Ｐゴシック" pitchFamily="34" charset="-128"/>
              </a:rPr>
              <a:t>High resolution (~20 m for Sentinel-1, ~30 m for ALOS-2)</a:t>
            </a:r>
          </a:p>
          <a:p>
            <a:pPr>
              <a:buFont typeface="Wingdings" pitchFamily="2" charset="2"/>
              <a:buChar char="ü"/>
            </a:pPr>
            <a:r>
              <a:rPr lang="en-US" altLang="en-US" sz="1500" dirty="0">
                <a:ea typeface="ＭＳ Ｐゴシック" pitchFamily="34" charset="-128"/>
              </a:rPr>
              <a:t>Large ground coverage </a:t>
            </a:r>
          </a:p>
          <a:p>
            <a:pPr>
              <a:buFont typeface="Wingdings" pitchFamily="2" charset="2"/>
              <a:buChar char="ü"/>
            </a:pPr>
            <a:r>
              <a:rPr lang="en-US" altLang="en-US" sz="1500" dirty="0">
                <a:ea typeface="ＭＳ Ｐゴシック" pitchFamily="34" charset="-128"/>
              </a:rPr>
              <a:t>Repeat cycles (~ few weeks)</a:t>
            </a:r>
          </a:p>
          <a:p>
            <a:endParaRPr lang="en-US" sz="1800" dirty="0"/>
          </a:p>
          <a:p>
            <a:pPr marL="0" indent="0">
              <a:buNone/>
            </a:pPr>
            <a:r>
              <a:rPr lang="en-US" sz="1800" b="1" dirty="0"/>
              <a:t>Challenges (for tectonic deformation)</a:t>
            </a:r>
          </a:p>
          <a:p>
            <a:r>
              <a:rPr lang="en-US" sz="1800" dirty="0"/>
              <a:t>Noise</a:t>
            </a:r>
          </a:p>
          <a:p>
            <a:pPr lvl="1"/>
            <a:r>
              <a:rPr lang="en-US" sz="1500" dirty="0"/>
              <a:t>Interferometric image decorrelation related to change in surface properties over time</a:t>
            </a:r>
          </a:p>
          <a:p>
            <a:pPr lvl="1"/>
            <a:r>
              <a:rPr lang="en-US" sz="1500" dirty="0"/>
              <a:t>Atmospheric delays (troposphere, ionosphere) cause large apparent deformation signals. </a:t>
            </a:r>
          </a:p>
          <a:p>
            <a:pPr lvl="1"/>
            <a:r>
              <a:rPr lang="en-US" sz="1500" dirty="0"/>
              <a:t>Residual troposphere causes large noise artifacts in the slip inversion</a:t>
            </a:r>
          </a:p>
        </p:txBody>
      </p:sp>
      <p:sp>
        <p:nvSpPr>
          <p:cNvPr id="2" name="Rectangle 1">
            <a:extLst>
              <a:ext uri="{FF2B5EF4-FFF2-40B4-BE49-F238E27FC236}">
                <a16:creationId xmlns:a16="http://schemas.microsoft.com/office/drawing/2014/main" id="{08424D51-BA61-3446-8E55-70A7EFF3CB16}"/>
              </a:ext>
            </a:extLst>
          </p:cNvPr>
          <p:cNvSpPr/>
          <p:nvPr/>
        </p:nvSpPr>
        <p:spPr>
          <a:xfrm>
            <a:off x="6442100" y="4512619"/>
            <a:ext cx="1931234" cy="300082"/>
          </a:xfrm>
          <a:prstGeom prst="rect">
            <a:avLst/>
          </a:prstGeom>
        </p:spPr>
        <p:txBody>
          <a:bodyPr wrap="none">
            <a:spAutoFit/>
          </a:bodyPr>
          <a:lstStyle/>
          <a:p>
            <a:r>
              <a:rPr lang="en-US" altLang="en-US" sz="1350" dirty="0"/>
              <a:t>Bekaert et al., 2015a JGR</a:t>
            </a:r>
          </a:p>
        </p:txBody>
      </p:sp>
      <p:pic>
        <p:nvPicPr>
          <p:cNvPr id="15" name="Picture 3" descr="Figure8c.png">
            <a:extLst>
              <a:ext uri="{FF2B5EF4-FFF2-40B4-BE49-F238E27FC236}">
                <a16:creationId xmlns:a16="http://schemas.microsoft.com/office/drawing/2014/main" id="{B1136A66-2294-164E-B0AE-12E6EE89167B}"/>
              </a:ext>
            </a:extLst>
          </p:cNvPr>
          <p:cNvPicPr>
            <a:picLocks noChangeAspect="1"/>
          </p:cNvPicPr>
          <p:nvPr/>
        </p:nvPicPr>
        <p:blipFill rotWithShape="1">
          <a:blip r:embed="rId3">
            <a:extLst>
              <a:ext uri="{28A0092B-C50C-407E-A947-70E740481C1C}">
                <a14:useLocalDpi xmlns:a14="http://schemas.microsoft.com/office/drawing/2010/main" val="0"/>
              </a:ext>
            </a:extLst>
          </a:blip>
          <a:srcRect l="3920" t="18176" r="64335" b="9789"/>
          <a:stretch/>
        </p:blipFill>
        <p:spPr bwMode="auto">
          <a:xfrm>
            <a:off x="5191829" y="1432586"/>
            <a:ext cx="2062132" cy="280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3" descr="Figure8b.png">
            <a:extLst>
              <a:ext uri="{FF2B5EF4-FFF2-40B4-BE49-F238E27FC236}">
                <a16:creationId xmlns:a16="http://schemas.microsoft.com/office/drawing/2014/main" id="{81D00125-20EC-E84D-85AE-7C88A98803FF}"/>
              </a:ext>
            </a:extLst>
          </p:cNvPr>
          <p:cNvPicPr>
            <a:picLocks noChangeAspect="1"/>
          </p:cNvPicPr>
          <p:nvPr/>
        </p:nvPicPr>
        <p:blipFill rotWithShape="1">
          <a:blip r:embed="rId4">
            <a:extLst>
              <a:ext uri="{28A0092B-C50C-407E-A947-70E740481C1C}">
                <a14:useLocalDpi xmlns:a14="http://schemas.microsoft.com/office/drawing/2010/main" val="0"/>
              </a:ext>
            </a:extLst>
          </a:blip>
          <a:srcRect l="7574" t="17678" r="64863" b="10286"/>
          <a:stretch/>
        </p:blipFill>
        <p:spPr bwMode="auto">
          <a:xfrm>
            <a:off x="7299858" y="1427983"/>
            <a:ext cx="1790444" cy="280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813C080-1114-CA47-9588-5586FB842853}"/>
              </a:ext>
            </a:extLst>
          </p:cNvPr>
          <p:cNvSpPr txBox="1"/>
          <p:nvPr/>
        </p:nvSpPr>
        <p:spPr>
          <a:xfrm>
            <a:off x="5786822" y="4235620"/>
            <a:ext cx="1129896" cy="507831"/>
          </a:xfrm>
          <a:prstGeom prst="rect">
            <a:avLst/>
          </a:prstGeom>
          <a:noFill/>
        </p:spPr>
        <p:txBody>
          <a:bodyPr wrap="square" rtlCol="0">
            <a:spAutoFit/>
          </a:bodyPr>
          <a:lstStyle/>
          <a:p>
            <a:r>
              <a:rPr lang="en-US" sz="1350" dirty="0"/>
              <a:t>Variance-only</a:t>
            </a:r>
          </a:p>
        </p:txBody>
      </p:sp>
      <p:sp>
        <p:nvSpPr>
          <p:cNvPr id="20" name="TextBox 19">
            <a:extLst>
              <a:ext uri="{FF2B5EF4-FFF2-40B4-BE49-F238E27FC236}">
                <a16:creationId xmlns:a16="http://schemas.microsoft.com/office/drawing/2014/main" id="{F4EA6F5E-9D51-4440-B0F4-6B16F81930F2}"/>
              </a:ext>
            </a:extLst>
          </p:cNvPr>
          <p:cNvSpPr txBox="1"/>
          <p:nvPr/>
        </p:nvSpPr>
        <p:spPr>
          <a:xfrm>
            <a:off x="7679135" y="4235620"/>
            <a:ext cx="1296100" cy="300082"/>
          </a:xfrm>
          <a:prstGeom prst="rect">
            <a:avLst/>
          </a:prstGeom>
          <a:noFill/>
        </p:spPr>
        <p:txBody>
          <a:bodyPr wrap="square" rtlCol="0">
            <a:spAutoFit/>
          </a:bodyPr>
          <a:lstStyle/>
          <a:p>
            <a:r>
              <a:rPr lang="en-US" sz="1350" dirty="0"/>
              <a:t>Full Covariance</a:t>
            </a:r>
          </a:p>
        </p:txBody>
      </p:sp>
      <p:sp>
        <p:nvSpPr>
          <p:cNvPr id="3" name="Right Arrow 2">
            <a:extLst>
              <a:ext uri="{FF2B5EF4-FFF2-40B4-BE49-F238E27FC236}">
                <a16:creationId xmlns:a16="http://schemas.microsoft.com/office/drawing/2014/main" id="{5DD82BB8-1228-204C-848E-2BB2C4B104AC}"/>
              </a:ext>
            </a:extLst>
          </p:cNvPr>
          <p:cNvSpPr/>
          <p:nvPr/>
        </p:nvSpPr>
        <p:spPr>
          <a:xfrm>
            <a:off x="5108980" y="4953639"/>
            <a:ext cx="248545" cy="1656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DCCBF100-0F64-5F4B-BA50-3549E4A8E644}"/>
              </a:ext>
            </a:extLst>
          </p:cNvPr>
          <p:cNvSpPr txBox="1"/>
          <p:nvPr/>
        </p:nvSpPr>
        <p:spPr>
          <a:xfrm>
            <a:off x="5357524" y="4785016"/>
            <a:ext cx="3617710" cy="715581"/>
          </a:xfrm>
          <a:prstGeom prst="rect">
            <a:avLst/>
          </a:prstGeom>
          <a:noFill/>
        </p:spPr>
        <p:txBody>
          <a:bodyPr wrap="square" rtlCol="0">
            <a:spAutoFit/>
          </a:bodyPr>
          <a:lstStyle/>
          <a:p>
            <a:r>
              <a:rPr lang="en-US" sz="1350" dirty="0">
                <a:solidFill>
                  <a:srgbClr val="FF0000"/>
                </a:solidFill>
              </a:rPr>
              <a:t>Use full covariance in inversion </a:t>
            </a:r>
          </a:p>
          <a:p>
            <a:r>
              <a:rPr lang="en-US" sz="1350" dirty="0">
                <a:solidFill>
                  <a:srgbClr val="FF0000"/>
                </a:solidFill>
              </a:rPr>
              <a:t>Account for uncertainties using Bayesian methods</a:t>
            </a:r>
          </a:p>
        </p:txBody>
      </p:sp>
    </p:spTree>
    <p:extLst>
      <p:ext uri="{BB962C8B-B14F-4D97-AF65-F5344CB8AC3E}">
        <p14:creationId xmlns:p14="http://schemas.microsoft.com/office/powerpoint/2010/main" val="2443150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30EED5-4FBC-3E42-AE09-2F046C09C2AD}"/>
              </a:ext>
            </a:extLst>
          </p:cNvPr>
          <p:cNvSpPr>
            <a:spLocks noGrp="1"/>
          </p:cNvSpPr>
          <p:nvPr>
            <p:ph type="title"/>
          </p:nvPr>
        </p:nvSpPr>
        <p:spPr/>
        <p:txBody>
          <a:bodyPr>
            <a:normAutofit/>
          </a:bodyPr>
          <a:lstStyle/>
          <a:p>
            <a:r>
              <a:rPr lang="en-US" sz="4350" dirty="0"/>
              <a:t>Atmospheric Corrections for </a:t>
            </a:r>
            <a:r>
              <a:rPr lang="en-US" sz="4350" dirty="0" err="1"/>
              <a:t>InSAR</a:t>
            </a:r>
            <a:endParaRPr lang="en-US" sz="4350" dirty="0"/>
          </a:p>
        </p:txBody>
      </p:sp>
      <p:sp>
        <p:nvSpPr>
          <p:cNvPr id="5" name="Text Placeholder 4">
            <a:extLst>
              <a:ext uri="{FF2B5EF4-FFF2-40B4-BE49-F238E27FC236}">
                <a16:creationId xmlns:a16="http://schemas.microsoft.com/office/drawing/2014/main" id="{F370FAEE-A51B-DD4F-BD86-D97B816E81EE}"/>
              </a:ext>
            </a:extLst>
          </p:cNvPr>
          <p:cNvSpPr>
            <a:spLocks noGrp="1"/>
          </p:cNvSpPr>
          <p:nvPr>
            <p:ph type="body" idx="1"/>
          </p:nvPr>
        </p:nvSpPr>
        <p:spPr/>
        <p:txBody>
          <a:bodyPr/>
          <a:lstStyle/>
          <a:p>
            <a:pPr algn="ctr"/>
            <a:r>
              <a:rPr lang="en-US" i="1" dirty="0">
                <a:solidFill>
                  <a:schemeClr val="tx1"/>
                </a:solidFill>
              </a:rPr>
              <a:t>Or, if only the earth had no air…</a:t>
            </a:r>
          </a:p>
        </p:txBody>
      </p:sp>
    </p:spTree>
    <p:extLst>
      <p:ext uri="{BB962C8B-B14F-4D97-AF65-F5344CB8AC3E}">
        <p14:creationId xmlns:p14="http://schemas.microsoft.com/office/powerpoint/2010/main" val="2795945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7362344-A0D8-AE4C-A95B-1442B39D6578}"/>
              </a:ext>
            </a:extLst>
          </p:cNvPr>
          <p:cNvPicPr>
            <a:picLocks noGrp="1" noChangeAspect="1"/>
          </p:cNvPicPr>
          <p:nvPr>
            <p:ph sz="half" idx="1"/>
          </p:nvPr>
        </p:nvPicPr>
        <p:blipFill rotWithShape="1">
          <a:blip r:embed="rId3"/>
          <a:srcRect l="27195" t="12470" r="15890" b="11874"/>
          <a:stretch/>
        </p:blipFill>
        <p:spPr>
          <a:xfrm>
            <a:off x="3433762" y="2416969"/>
            <a:ext cx="1843492" cy="2696132"/>
          </a:xfrm>
        </p:spPr>
      </p:pic>
      <p:pic>
        <p:nvPicPr>
          <p:cNvPr id="8" name="Content Placeholder 7">
            <a:extLst>
              <a:ext uri="{FF2B5EF4-FFF2-40B4-BE49-F238E27FC236}">
                <a16:creationId xmlns:a16="http://schemas.microsoft.com/office/drawing/2014/main" id="{651048B3-F9E3-484B-9A68-EEA401C2D773}"/>
              </a:ext>
            </a:extLst>
          </p:cNvPr>
          <p:cNvPicPr>
            <a:picLocks noGrp="1" noChangeAspect="1"/>
          </p:cNvPicPr>
          <p:nvPr>
            <p:ph sz="half" idx="2"/>
          </p:nvPr>
        </p:nvPicPr>
        <p:blipFill rotWithShape="1">
          <a:blip r:embed="rId4"/>
          <a:srcRect l="14895" t="12537" r="15812" b="11953"/>
          <a:stretch/>
        </p:blipFill>
        <p:spPr>
          <a:xfrm>
            <a:off x="627900" y="2439984"/>
            <a:ext cx="1785350" cy="2673117"/>
          </a:xfrm>
        </p:spPr>
      </p:pic>
      <p:pic>
        <p:nvPicPr>
          <p:cNvPr id="10" name="Picture 9">
            <a:extLst>
              <a:ext uri="{FF2B5EF4-FFF2-40B4-BE49-F238E27FC236}">
                <a16:creationId xmlns:a16="http://schemas.microsoft.com/office/drawing/2014/main" id="{CA972E0A-C18D-5F45-89BB-A1586C467385}"/>
              </a:ext>
            </a:extLst>
          </p:cNvPr>
          <p:cNvPicPr>
            <a:picLocks noChangeAspect="1"/>
          </p:cNvPicPr>
          <p:nvPr/>
        </p:nvPicPr>
        <p:blipFill rotWithShape="1">
          <a:blip r:embed="rId5"/>
          <a:srcRect l="21024" t="12454" r="16151" b="11876"/>
          <a:stretch/>
        </p:blipFill>
        <p:spPr>
          <a:xfrm>
            <a:off x="6548438" y="2416969"/>
            <a:ext cx="1843493" cy="2696133"/>
          </a:xfrm>
          <a:prstGeom prst="rect">
            <a:avLst/>
          </a:prstGeom>
        </p:spPr>
      </p:pic>
      <p:sp>
        <p:nvSpPr>
          <p:cNvPr id="11" name="Rectangle 10">
            <a:extLst>
              <a:ext uri="{FF2B5EF4-FFF2-40B4-BE49-F238E27FC236}">
                <a16:creationId xmlns:a16="http://schemas.microsoft.com/office/drawing/2014/main" id="{0FD5FEA1-F252-CF42-A4D8-D3433E66F491}"/>
              </a:ext>
            </a:extLst>
          </p:cNvPr>
          <p:cNvSpPr/>
          <p:nvPr/>
        </p:nvSpPr>
        <p:spPr>
          <a:xfrm>
            <a:off x="189339" y="973527"/>
            <a:ext cx="8550867" cy="369332"/>
          </a:xfrm>
          <a:prstGeom prst="rect">
            <a:avLst/>
          </a:prstGeom>
        </p:spPr>
        <p:txBody>
          <a:bodyPr wrap="none">
            <a:spAutoFit/>
          </a:bodyPr>
          <a:lstStyle/>
          <a:p>
            <a:r>
              <a:rPr lang="en-US" b="1" u="sng" dirty="0"/>
              <a:t>Ionospheric and Tropospheric corrections can significantly lower noise in individual IFGs</a:t>
            </a:r>
          </a:p>
        </p:txBody>
      </p:sp>
      <p:sp>
        <p:nvSpPr>
          <p:cNvPr id="12" name="TextBox 11">
            <a:extLst>
              <a:ext uri="{FF2B5EF4-FFF2-40B4-BE49-F238E27FC236}">
                <a16:creationId xmlns:a16="http://schemas.microsoft.com/office/drawing/2014/main" id="{13D46DF7-2EDB-6447-9176-6681F773510D}"/>
              </a:ext>
            </a:extLst>
          </p:cNvPr>
          <p:cNvSpPr txBox="1"/>
          <p:nvPr/>
        </p:nvSpPr>
        <p:spPr>
          <a:xfrm>
            <a:off x="286158" y="2164303"/>
            <a:ext cx="2177074" cy="507831"/>
          </a:xfrm>
          <a:prstGeom prst="rect">
            <a:avLst/>
          </a:prstGeom>
          <a:noFill/>
        </p:spPr>
        <p:txBody>
          <a:bodyPr wrap="square" rtlCol="0">
            <a:spAutoFit/>
          </a:bodyPr>
          <a:lstStyle/>
          <a:p>
            <a:r>
              <a:rPr lang="en-US" sz="1350" dirty="0"/>
              <a:t>Unwrapped IFG, uncorrected</a:t>
            </a:r>
          </a:p>
        </p:txBody>
      </p:sp>
      <p:sp>
        <p:nvSpPr>
          <p:cNvPr id="13" name="TextBox 12">
            <a:extLst>
              <a:ext uri="{FF2B5EF4-FFF2-40B4-BE49-F238E27FC236}">
                <a16:creationId xmlns:a16="http://schemas.microsoft.com/office/drawing/2014/main" id="{C186E7FA-6828-7948-AB45-15D5595E748C}"/>
              </a:ext>
            </a:extLst>
          </p:cNvPr>
          <p:cNvSpPr txBox="1"/>
          <p:nvPr/>
        </p:nvSpPr>
        <p:spPr>
          <a:xfrm>
            <a:off x="3402424" y="2162985"/>
            <a:ext cx="1943905" cy="300082"/>
          </a:xfrm>
          <a:prstGeom prst="rect">
            <a:avLst/>
          </a:prstGeom>
          <a:noFill/>
        </p:spPr>
        <p:txBody>
          <a:bodyPr wrap="square" rtlCol="0">
            <a:spAutoFit/>
          </a:bodyPr>
          <a:lstStyle/>
          <a:p>
            <a:r>
              <a:rPr lang="en-US" sz="1350" dirty="0"/>
              <a:t>Corrected for Ionosphere</a:t>
            </a:r>
          </a:p>
        </p:txBody>
      </p:sp>
      <p:sp>
        <p:nvSpPr>
          <p:cNvPr id="14" name="TextBox 13">
            <a:extLst>
              <a:ext uri="{FF2B5EF4-FFF2-40B4-BE49-F238E27FC236}">
                <a16:creationId xmlns:a16="http://schemas.microsoft.com/office/drawing/2014/main" id="{72B21E7C-7352-6347-BEC0-FA788D6DFF6B}"/>
              </a:ext>
            </a:extLst>
          </p:cNvPr>
          <p:cNvSpPr txBox="1"/>
          <p:nvPr/>
        </p:nvSpPr>
        <p:spPr>
          <a:xfrm>
            <a:off x="6429774" y="2164303"/>
            <a:ext cx="2086326" cy="300082"/>
          </a:xfrm>
          <a:prstGeom prst="rect">
            <a:avLst/>
          </a:prstGeom>
          <a:noFill/>
        </p:spPr>
        <p:txBody>
          <a:bodyPr wrap="square" rtlCol="0">
            <a:spAutoFit/>
          </a:bodyPr>
          <a:lstStyle/>
          <a:p>
            <a:r>
              <a:rPr lang="en-US" sz="1350" dirty="0"/>
              <a:t>Corrected for Troposphere</a:t>
            </a:r>
          </a:p>
        </p:txBody>
      </p:sp>
      <p:sp>
        <p:nvSpPr>
          <p:cNvPr id="15" name="TextBox 14">
            <a:extLst>
              <a:ext uri="{FF2B5EF4-FFF2-40B4-BE49-F238E27FC236}">
                <a16:creationId xmlns:a16="http://schemas.microsoft.com/office/drawing/2014/main" id="{53B2DAFA-29B4-0F4C-9E92-EE6DE7B469BF}"/>
              </a:ext>
            </a:extLst>
          </p:cNvPr>
          <p:cNvSpPr txBox="1"/>
          <p:nvPr/>
        </p:nvSpPr>
        <p:spPr>
          <a:xfrm>
            <a:off x="435685" y="1470436"/>
            <a:ext cx="7810052" cy="507831"/>
          </a:xfrm>
          <a:prstGeom prst="rect">
            <a:avLst/>
          </a:prstGeom>
          <a:noFill/>
        </p:spPr>
        <p:txBody>
          <a:bodyPr wrap="square" rtlCol="0">
            <a:spAutoFit/>
          </a:bodyPr>
          <a:lstStyle/>
          <a:p>
            <a:pPr marL="214313" indent="-214313">
              <a:buFont typeface="Arial" panose="020B0604020202020204" pitchFamily="34" charset="0"/>
              <a:buChar char="•"/>
            </a:pPr>
            <a:r>
              <a:rPr lang="en-US" sz="1350" dirty="0"/>
              <a:t>We estimate and remove ionosphere using the method of Liang et al., 2018</a:t>
            </a:r>
          </a:p>
          <a:p>
            <a:pPr marL="214313" indent="-214313">
              <a:buFont typeface="Arial" panose="020B0604020202020204" pitchFamily="34" charset="0"/>
              <a:buChar char="•"/>
            </a:pPr>
            <a:r>
              <a:rPr lang="en-US" sz="1350" dirty="0"/>
              <a:t>We remove troposphere using total delays from GACOS (Yu et al., 2018) and TRAIN (Bekaert et al., 2015)</a:t>
            </a:r>
          </a:p>
        </p:txBody>
      </p:sp>
      <p:sp>
        <p:nvSpPr>
          <p:cNvPr id="16" name="TextBox 15">
            <a:extLst>
              <a:ext uri="{FF2B5EF4-FFF2-40B4-BE49-F238E27FC236}">
                <a16:creationId xmlns:a16="http://schemas.microsoft.com/office/drawing/2014/main" id="{EAEBDB2F-AE52-EE47-8616-12A73A27A98B}"/>
              </a:ext>
            </a:extLst>
          </p:cNvPr>
          <p:cNvSpPr txBox="1"/>
          <p:nvPr/>
        </p:nvSpPr>
        <p:spPr>
          <a:xfrm>
            <a:off x="8085745" y="5709574"/>
            <a:ext cx="1058255" cy="507831"/>
          </a:xfrm>
          <a:prstGeom prst="rect">
            <a:avLst/>
          </a:prstGeom>
          <a:noFill/>
        </p:spPr>
        <p:txBody>
          <a:bodyPr wrap="square" rtlCol="0">
            <a:spAutoFit/>
          </a:bodyPr>
          <a:lstStyle/>
          <a:p>
            <a:r>
              <a:rPr lang="en-US" sz="1350" b="1" dirty="0"/>
              <a:t>ALOS-2 D153</a:t>
            </a:r>
          </a:p>
        </p:txBody>
      </p:sp>
      <p:sp>
        <p:nvSpPr>
          <p:cNvPr id="17" name="TextBox 16">
            <a:extLst>
              <a:ext uri="{FF2B5EF4-FFF2-40B4-BE49-F238E27FC236}">
                <a16:creationId xmlns:a16="http://schemas.microsoft.com/office/drawing/2014/main" id="{3A463E5F-7EE3-084D-ADBF-B25E4D755E55}"/>
              </a:ext>
            </a:extLst>
          </p:cNvPr>
          <p:cNvSpPr txBox="1"/>
          <p:nvPr/>
        </p:nvSpPr>
        <p:spPr>
          <a:xfrm>
            <a:off x="830100" y="5321328"/>
            <a:ext cx="7686001" cy="300082"/>
          </a:xfrm>
          <a:prstGeom prst="rect">
            <a:avLst/>
          </a:prstGeom>
          <a:noFill/>
        </p:spPr>
        <p:txBody>
          <a:bodyPr wrap="square" rtlCol="0">
            <a:spAutoFit/>
          </a:bodyPr>
          <a:lstStyle/>
          <a:p>
            <a:r>
              <a:rPr lang="en-US" sz="1350" dirty="0">
                <a:solidFill>
                  <a:srgbClr val="FF0000"/>
                </a:solidFill>
              </a:rPr>
              <a:t>NISAR will have ionosphere correction from dual-band system and a placeholder for troposphere correction</a:t>
            </a:r>
          </a:p>
        </p:txBody>
      </p:sp>
      <p:sp>
        <p:nvSpPr>
          <p:cNvPr id="18" name="TextBox 17">
            <a:extLst>
              <a:ext uri="{FF2B5EF4-FFF2-40B4-BE49-F238E27FC236}">
                <a16:creationId xmlns:a16="http://schemas.microsoft.com/office/drawing/2014/main" id="{768EC54B-CE9C-394B-B501-E0497C503638}"/>
              </a:ext>
            </a:extLst>
          </p:cNvPr>
          <p:cNvSpPr txBox="1"/>
          <p:nvPr/>
        </p:nvSpPr>
        <p:spPr>
          <a:xfrm rot="5400000">
            <a:off x="2085858" y="3661947"/>
            <a:ext cx="1413025" cy="346249"/>
          </a:xfrm>
          <a:prstGeom prst="rect">
            <a:avLst/>
          </a:prstGeom>
          <a:noFill/>
        </p:spPr>
        <p:txBody>
          <a:bodyPr wrap="square" rtlCol="0">
            <a:spAutoFit/>
          </a:bodyPr>
          <a:lstStyle/>
          <a:p>
            <a:r>
              <a:rPr lang="en-US" sz="825" dirty="0"/>
              <a:t>Apparent displacement (rad)</a:t>
            </a:r>
          </a:p>
        </p:txBody>
      </p:sp>
      <p:sp>
        <p:nvSpPr>
          <p:cNvPr id="19" name="TextBox 18">
            <a:extLst>
              <a:ext uri="{FF2B5EF4-FFF2-40B4-BE49-F238E27FC236}">
                <a16:creationId xmlns:a16="http://schemas.microsoft.com/office/drawing/2014/main" id="{375BD3A2-A888-F746-BF15-ABD3DD493D4F}"/>
              </a:ext>
            </a:extLst>
          </p:cNvPr>
          <p:cNvSpPr txBox="1"/>
          <p:nvPr/>
        </p:nvSpPr>
        <p:spPr>
          <a:xfrm rot="5400000">
            <a:off x="5057121" y="3661947"/>
            <a:ext cx="1413025" cy="346249"/>
          </a:xfrm>
          <a:prstGeom prst="rect">
            <a:avLst/>
          </a:prstGeom>
          <a:noFill/>
        </p:spPr>
        <p:txBody>
          <a:bodyPr wrap="square" rtlCol="0">
            <a:spAutoFit/>
          </a:bodyPr>
          <a:lstStyle/>
          <a:p>
            <a:r>
              <a:rPr lang="en-US" sz="825" dirty="0"/>
              <a:t>Apparent displacement (rad)</a:t>
            </a:r>
          </a:p>
        </p:txBody>
      </p:sp>
      <p:sp>
        <p:nvSpPr>
          <p:cNvPr id="20" name="TextBox 19">
            <a:extLst>
              <a:ext uri="{FF2B5EF4-FFF2-40B4-BE49-F238E27FC236}">
                <a16:creationId xmlns:a16="http://schemas.microsoft.com/office/drawing/2014/main" id="{29A613C0-5E47-8C49-9117-BDF742BBABA6}"/>
              </a:ext>
            </a:extLst>
          </p:cNvPr>
          <p:cNvSpPr txBox="1"/>
          <p:nvPr/>
        </p:nvSpPr>
        <p:spPr>
          <a:xfrm rot="5400000">
            <a:off x="8095271" y="3661947"/>
            <a:ext cx="1413025" cy="346249"/>
          </a:xfrm>
          <a:prstGeom prst="rect">
            <a:avLst/>
          </a:prstGeom>
          <a:noFill/>
        </p:spPr>
        <p:txBody>
          <a:bodyPr wrap="square" rtlCol="0">
            <a:spAutoFit/>
          </a:bodyPr>
          <a:lstStyle/>
          <a:p>
            <a:r>
              <a:rPr lang="en-US" sz="825" dirty="0"/>
              <a:t>Apparent displacement (rad)</a:t>
            </a:r>
          </a:p>
        </p:txBody>
      </p:sp>
      <p:pic>
        <p:nvPicPr>
          <p:cNvPr id="21" name="Picture 20">
            <a:extLst>
              <a:ext uri="{FF2B5EF4-FFF2-40B4-BE49-F238E27FC236}">
                <a16:creationId xmlns:a16="http://schemas.microsoft.com/office/drawing/2014/main" id="{9D97702A-D75D-FC45-821C-0137F9CF8A7C}"/>
              </a:ext>
            </a:extLst>
          </p:cNvPr>
          <p:cNvPicPr>
            <a:picLocks noChangeAspect="1"/>
          </p:cNvPicPr>
          <p:nvPr/>
        </p:nvPicPr>
        <p:blipFill rotWithShape="1">
          <a:blip r:embed="rId6"/>
          <a:srcRect l="87677" t="27625" r="3604" b="26574"/>
          <a:stretch/>
        </p:blipFill>
        <p:spPr>
          <a:xfrm>
            <a:off x="5425635" y="3279266"/>
            <a:ext cx="239894" cy="945123"/>
          </a:xfrm>
          <a:prstGeom prst="rect">
            <a:avLst/>
          </a:prstGeom>
        </p:spPr>
      </p:pic>
      <p:pic>
        <p:nvPicPr>
          <p:cNvPr id="22" name="Picture 21">
            <a:extLst>
              <a:ext uri="{FF2B5EF4-FFF2-40B4-BE49-F238E27FC236}">
                <a16:creationId xmlns:a16="http://schemas.microsoft.com/office/drawing/2014/main" id="{582857A0-6BFA-8645-A3B1-F3E76E2C9D97}"/>
              </a:ext>
            </a:extLst>
          </p:cNvPr>
          <p:cNvPicPr>
            <a:picLocks noChangeAspect="1"/>
          </p:cNvPicPr>
          <p:nvPr/>
        </p:nvPicPr>
        <p:blipFill rotWithShape="1">
          <a:blip r:embed="rId6"/>
          <a:srcRect l="87677" t="27625" r="3604" b="26574"/>
          <a:stretch/>
        </p:blipFill>
        <p:spPr>
          <a:xfrm>
            <a:off x="2456015" y="3261011"/>
            <a:ext cx="239894" cy="945123"/>
          </a:xfrm>
          <a:prstGeom prst="rect">
            <a:avLst/>
          </a:prstGeom>
        </p:spPr>
      </p:pic>
      <p:pic>
        <p:nvPicPr>
          <p:cNvPr id="23" name="Picture 22">
            <a:extLst>
              <a:ext uri="{FF2B5EF4-FFF2-40B4-BE49-F238E27FC236}">
                <a16:creationId xmlns:a16="http://schemas.microsoft.com/office/drawing/2014/main" id="{EB193641-FCAD-DE41-9370-362C26B727FB}"/>
              </a:ext>
            </a:extLst>
          </p:cNvPr>
          <p:cNvPicPr>
            <a:picLocks noChangeAspect="1"/>
          </p:cNvPicPr>
          <p:nvPr/>
        </p:nvPicPr>
        <p:blipFill rotWithShape="1">
          <a:blip r:embed="rId6"/>
          <a:srcRect l="87677" t="27625" r="3604" b="26574"/>
          <a:stretch/>
        </p:blipFill>
        <p:spPr>
          <a:xfrm>
            <a:off x="8494925" y="3367468"/>
            <a:ext cx="239894" cy="945123"/>
          </a:xfrm>
          <a:prstGeom prst="rect">
            <a:avLst/>
          </a:prstGeom>
        </p:spPr>
      </p:pic>
    </p:spTree>
    <p:extLst>
      <p:ext uri="{BB962C8B-B14F-4D97-AF65-F5344CB8AC3E}">
        <p14:creationId xmlns:p14="http://schemas.microsoft.com/office/powerpoint/2010/main" val="94359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918D13-D05F-CE48-9C77-C181CD70B4D5}"/>
              </a:ext>
            </a:extLst>
          </p:cNvPr>
          <p:cNvSpPr/>
          <p:nvPr/>
        </p:nvSpPr>
        <p:spPr>
          <a:xfrm>
            <a:off x="189338" y="973527"/>
            <a:ext cx="7779630" cy="369332"/>
          </a:xfrm>
          <a:prstGeom prst="rect">
            <a:avLst/>
          </a:prstGeom>
        </p:spPr>
        <p:txBody>
          <a:bodyPr wrap="none">
            <a:spAutoFit/>
          </a:bodyPr>
          <a:lstStyle/>
          <a:p>
            <a:r>
              <a:rPr lang="en-US" b="1" u="sng" dirty="0"/>
              <a:t>InSAR Provides Regular, Dense, and Global Observations of Crustal Deformation</a:t>
            </a:r>
          </a:p>
        </p:txBody>
      </p:sp>
      <p:sp>
        <p:nvSpPr>
          <p:cNvPr id="8" name="Content Placeholder 7">
            <a:extLst>
              <a:ext uri="{FF2B5EF4-FFF2-40B4-BE49-F238E27FC236}">
                <a16:creationId xmlns:a16="http://schemas.microsoft.com/office/drawing/2014/main" id="{8B97CCC5-E048-A548-A7DC-CE126F0A022A}"/>
              </a:ext>
            </a:extLst>
          </p:cNvPr>
          <p:cNvSpPr>
            <a:spLocks noGrp="1"/>
          </p:cNvSpPr>
          <p:nvPr>
            <p:ph idx="1"/>
          </p:nvPr>
        </p:nvSpPr>
        <p:spPr>
          <a:xfrm>
            <a:off x="550405" y="1568284"/>
            <a:ext cx="4692053" cy="3988307"/>
          </a:xfrm>
        </p:spPr>
        <p:txBody>
          <a:bodyPr>
            <a:normAutofit lnSpcReduction="10000"/>
          </a:bodyPr>
          <a:lstStyle/>
          <a:p>
            <a:pPr marL="0" indent="0">
              <a:buNone/>
            </a:pPr>
            <a:r>
              <a:rPr lang="en-US" altLang="en-US" sz="1800" b="1" dirty="0">
                <a:ea typeface="ＭＳ Ｐゴシック" pitchFamily="34" charset="-128"/>
              </a:rPr>
              <a:t>Advantages</a:t>
            </a:r>
          </a:p>
          <a:p>
            <a:pPr>
              <a:buFont typeface="Wingdings" pitchFamily="2" charset="2"/>
              <a:buChar char="ü"/>
            </a:pPr>
            <a:r>
              <a:rPr lang="en-US" altLang="en-US" sz="1500" dirty="0">
                <a:ea typeface="ＭＳ Ｐゴシック" pitchFamily="34" charset="-128"/>
              </a:rPr>
              <a:t>High resolution (~20 m for Sentinel-1, ~30 m for ALOS-2)</a:t>
            </a:r>
          </a:p>
          <a:p>
            <a:pPr>
              <a:buFont typeface="Wingdings" pitchFamily="2" charset="2"/>
              <a:buChar char="ü"/>
            </a:pPr>
            <a:r>
              <a:rPr lang="en-US" altLang="en-US" sz="1500" dirty="0">
                <a:ea typeface="ＭＳ Ｐゴシック" pitchFamily="34" charset="-128"/>
              </a:rPr>
              <a:t>Large ground coverage </a:t>
            </a:r>
          </a:p>
          <a:p>
            <a:pPr>
              <a:buFont typeface="Wingdings" pitchFamily="2" charset="2"/>
              <a:buChar char="ü"/>
            </a:pPr>
            <a:r>
              <a:rPr lang="en-US" altLang="en-US" sz="1500" dirty="0">
                <a:ea typeface="ＭＳ Ｐゴシック" pitchFamily="34" charset="-128"/>
              </a:rPr>
              <a:t>Repeat cycles (~ few weeks)</a:t>
            </a:r>
          </a:p>
          <a:p>
            <a:endParaRPr lang="en-US" sz="1800" dirty="0"/>
          </a:p>
          <a:p>
            <a:pPr marL="0" indent="0">
              <a:buNone/>
            </a:pPr>
            <a:r>
              <a:rPr lang="en-US" sz="1800" b="1" dirty="0"/>
              <a:t>Challenges (for tectonic deformation)</a:t>
            </a:r>
          </a:p>
          <a:p>
            <a:r>
              <a:rPr lang="en-US" sz="1800" dirty="0"/>
              <a:t>Noise</a:t>
            </a:r>
          </a:p>
          <a:p>
            <a:pPr lvl="1"/>
            <a:r>
              <a:rPr lang="en-US" sz="1500" dirty="0"/>
              <a:t>Interferometric image decorrelation related to change in surface properties over time</a:t>
            </a:r>
          </a:p>
          <a:p>
            <a:pPr lvl="1"/>
            <a:r>
              <a:rPr lang="en-US" sz="1500" dirty="0"/>
              <a:t>Atmospheric delays (troposphere, ionosphere) cause large apparent deformation signals. </a:t>
            </a:r>
          </a:p>
          <a:p>
            <a:pPr lvl="2"/>
            <a:r>
              <a:rPr lang="en-US" sz="1200" dirty="0"/>
              <a:t>Long-wavelength atmospheric noise has similar spatial scales and magnitudes as the SSEs in Mexico</a:t>
            </a:r>
          </a:p>
          <a:p>
            <a:pPr lvl="1"/>
            <a:endParaRPr lang="en-US" sz="1500" dirty="0"/>
          </a:p>
        </p:txBody>
      </p:sp>
      <p:sp>
        <p:nvSpPr>
          <p:cNvPr id="16" name="Right Arrow 15">
            <a:extLst>
              <a:ext uri="{FF2B5EF4-FFF2-40B4-BE49-F238E27FC236}">
                <a16:creationId xmlns:a16="http://schemas.microsoft.com/office/drawing/2014/main" id="{C40E1DB5-2FAC-0B44-8E45-883C8D0BF155}"/>
              </a:ext>
            </a:extLst>
          </p:cNvPr>
          <p:cNvSpPr/>
          <p:nvPr/>
        </p:nvSpPr>
        <p:spPr>
          <a:xfrm>
            <a:off x="4920272" y="4628576"/>
            <a:ext cx="303777" cy="2025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extBox 16">
            <a:extLst>
              <a:ext uri="{FF2B5EF4-FFF2-40B4-BE49-F238E27FC236}">
                <a16:creationId xmlns:a16="http://schemas.microsoft.com/office/drawing/2014/main" id="{FC96224C-AF9C-B749-AD32-77CED49AB317}"/>
              </a:ext>
            </a:extLst>
          </p:cNvPr>
          <p:cNvSpPr txBox="1"/>
          <p:nvPr/>
        </p:nvSpPr>
        <p:spPr>
          <a:xfrm>
            <a:off x="5279280" y="4487461"/>
            <a:ext cx="3056181" cy="507831"/>
          </a:xfrm>
          <a:prstGeom prst="rect">
            <a:avLst/>
          </a:prstGeom>
          <a:noFill/>
        </p:spPr>
        <p:txBody>
          <a:bodyPr wrap="square" rtlCol="0">
            <a:spAutoFit/>
          </a:bodyPr>
          <a:lstStyle/>
          <a:p>
            <a:r>
              <a:rPr lang="en-US" sz="1350" dirty="0">
                <a:solidFill>
                  <a:srgbClr val="FF0000"/>
                </a:solidFill>
              </a:rPr>
              <a:t>Corrections for ionosphere, troposphere</a:t>
            </a:r>
          </a:p>
          <a:p>
            <a:r>
              <a:rPr lang="en-US" sz="1350" dirty="0">
                <a:solidFill>
                  <a:srgbClr val="FF0000"/>
                </a:solidFill>
              </a:rPr>
              <a:t>Time-series analysis</a:t>
            </a:r>
          </a:p>
        </p:txBody>
      </p:sp>
      <p:grpSp>
        <p:nvGrpSpPr>
          <p:cNvPr id="6" name="Group 5">
            <a:extLst>
              <a:ext uri="{FF2B5EF4-FFF2-40B4-BE49-F238E27FC236}">
                <a16:creationId xmlns:a16="http://schemas.microsoft.com/office/drawing/2014/main" id="{DBC1DB65-39CD-C34B-9599-6D6D556D2FC9}"/>
              </a:ext>
            </a:extLst>
          </p:cNvPr>
          <p:cNvGrpSpPr/>
          <p:nvPr/>
        </p:nvGrpSpPr>
        <p:grpSpPr>
          <a:xfrm>
            <a:off x="5224048" y="2199667"/>
            <a:ext cx="3967032" cy="1994016"/>
            <a:chOff x="6965398" y="1789889"/>
            <a:chExt cx="5289375" cy="2658689"/>
          </a:xfrm>
        </p:grpSpPr>
        <p:pic>
          <p:nvPicPr>
            <p:cNvPr id="14" name="Picture 1" descr="https://lh6.googleusercontent.com/kN0YRR6dfN4TsgLqEkKDGJ0wgYm5BxmZxBIp1YyRFu9AnTP5MGdqRh1LXIvBeHpkPuktMbUQPsnl54Y5aowqo5Ja0a4-9c0M5mJ9YKbwBwZRcED1I4sy5rAEcCDlUXKRczmBENhV">
              <a:extLst>
                <a:ext uri="{FF2B5EF4-FFF2-40B4-BE49-F238E27FC236}">
                  <a16:creationId xmlns:a16="http://schemas.microsoft.com/office/drawing/2014/main" id="{4D5ED2F2-A126-6040-871E-83A76854889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972867" y="1829565"/>
              <a:ext cx="5219133" cy="258584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424D51-BA61-3446-8E55-70A7EFF3CB16}"/>
                </a:ext>
              </a:extLst>
            </p:cNvPr>
            <p:cNvSpPr/>
            <p:nvPr/>
          </p:nvSpPr>
          <p:spPr>
            <a:xfrm>
              <a:off x="10989041" y="4110023"/>
              <a:ext cx="1265732" cy="338555"/>
            </a:xfrm>
            <a:prstGeom prst="rect">
              <a:avLst/>
            </a:prstGeom>
          </p:spPr>
          <p:txBody>
            <a:bodyPr wrap="none">
              <a:spAutoFit/>
            </a:bodyPr>
            <a:lstStyle/>
            <a:p>
              <a:r>
                <a:rPr lang="en-US" altLang="en-US" sz="1050" i="1" dirty="0"/>
                <a:t>David Bekaert</a:t>
              </a:r>
            </a:p>
          </p:txBody>
        </p:sp>
        <p:sp>
          <p:nvSpPr>
            <p:cNvPr id="4" name="Rectangle 3">
              <a:extLst>
                <a:ext uri="{FF2B5EF4-FFF2-40B4-BE49-F238E27FC236}">
                  <a16:creationId xmlns:a16="http://schemas.microsoft.com/office/drawing/2014/main" id="{8B4BC124-F33F-7841-A57C-4071D229C5F2}"/>
                </a:ext>
              </a:extLst>
            </p:cNvPr>
            <p:cNvSpPr/>
            <p:nvPr/>
          </p:nvSpPr>
          <p:spPr>
            <a:xfrm>
              <a:off x="6965398" y="1789889"/>
              <a:ext cx="343317" cy="382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279054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Content Placeholder 2"/>
          <p:cNvSpPr>
            <a:spLocks noGrp="1"/>
          </p:cNvSpPr>
          <p:nvPr>
            <p:ph idx="1"/>
          </p:nvPr>
        </p:nvSpPr>
        <p:spPr>
          <a:xfrm>
            <a:off x="568138" y="1713827"/>
            <a:ext cx="4309882" cy="4200351"/>
          </a:xfrm>
        </p:spPr>
        <p:txBody>
          <a:bodyPr>
            <a:normAutofit/>
          </a:bodyPr>
          <a:lstStyle/>
          <a:p>
            <a:r>
              <a:rPr lang="en-US" altLang="en-US" sz="1800" dirty="0">
                <a:ea typeface="ＭＳ Ｐゴシック" pitchFamily="34" charset="-128"/>
              </a:rPr>
              <a:t>The </a:t>
            </a:r>
            <a:r>
              <a:rPr lang="en-US" altLang="en-US" sz="1800" b="1" dirty="0">
                <a:ea typeface="ＭＳ Ｐゴシック" pitchFamily="34" charset="-128"/>
              </a:rPr>
              <a:t>troposphere (not dispersive) </a:t>
            </a:r>
            <a:r>
              <a:rPr lang="en-US" altLang="en-US" sz="1800" dirty="0">
                <a:ea typeface="ＭＳ Ｐゴシック" pitchFamily="34" charset="-128"/>
              </a:rPr>
              <a:t>is mainly described by isolines of </a:t>
            </a:r>
          </a:p>
          <a:p>
            <a:pPr lvl="2">
              <a:buFontTx/>
              <a:buChar char="-"/>
            </a:pPr>
            <a:r>
              <a:rPr lang="en-US" altLang="en-US" sz="1800" dirty="0">
                <a:ea typeface="ＭＳ Ｐゴシック" pitchFamily="34" charset="-128"/>
              </a:rPr>
              <a:t>Temperature (</a:t>
            </a:r>
            <a:r>
              <a:rPr lang="en-US" altLang="en-US" sz="1800" i="1" dirty="0">
                <a:ea typeface="ＭＳ Ｐゴシック" pitchFamily="34" charset="-128"/>
              </a:rPr>
              <a:t>T</a:t>
            </a:r>
            <a:r>
              <a:rPr lang="en-US" altLang="en-US" sz="1800" dirty="0">
                <a:ea typeface="ＭＳ Ｐゴシック" pitchFamily="34" charset="-128"/>
              </a:rPr>
              <a:t>)</a:t>
            </a:r>
          </a:p>
          <a:p>
            <a:pPr lvl="2">
              <a:buFontTx/>
              <a:buChar char="-"/>
            </a:pPr>
            <a:r>
              <a:rPr lang="en-US" altLang="en-US" sz="1800" dirty="0">
                <a:ea typeface="ＭＳ Ｐゴシック" pitchFamily="34" charset="-128"/>
              </a:rPr>
              <a:t>Pressure (</a:t>
            </a:r>
            <a:r>
              <a:rPr lang="en-US" altLang="en-US" sz="1800" i="1" dirty="0">
                <a:ea typeface="ＭＳ Ｐゴシック" pitchFamily="34" charset="-128"/>
              </a:rPr>
              <a:t>P</a:t>
            </a:r>
            <a:r>
              <a:rPr lang="en-US" altLang="en-US" sz="1800" dirty="0">
                <a:ea typeface="ＭＳ Ｐゴシック" pitchFamily="34" charset="-128"/>
              </a:rPr>
              <a:t>)</a:t>
            </a:r>
          </a:p>
          <a:p>
            <a:pPr lvl="2">
              <a:buFontTx/>
              <a:buChar char="-"/>
            </a:pPr>
            <a:r>
              <a:rPr lang="en-US" altLang="en-US" sz="1800" dirty="0">
                <a:ea typeface="ＭＳ Ｐゴシック" pitchFamily="34" charset="-128"/>
              </a:rPr>
              <a:t>Water vapor (</a:t>
            </a:r>
            <a:r>
              <a:rPr lang="en-US" altLang="en-US" sz="1800" i="1" dirty="0">
                <a:ea typeface="ＭＳ Ｐゴシック" pitchFamily="34" charset="-128"/>
              </a:rPr>
              <a:t>e</a:t>
            </a:r>
            <a:r>
              <a:rPr lang="en-US" altLang="en-US" sz="1800" dirty="0">
                <a:ea typeface="ＭＳ Ｐゴシック" pitchFamily="34" charset="-128"/>
              </a:rPr>
              <a:t>)</a:t>
            </a:r>
          </a:p>
          <a:p>
            <a:pPr marL="0" indent="0">
              <a:buNone/>
            </a:pPr>
            <a:endParaRPr lang="en-US" altLang="en-US" sz="1800" dirty="0">
              <a:ea typeface="ＭＳ Ｐゴシック" pitchFamily="34" charset="-128"/>
            </a:endParaRPr>
          </a:p>
          <a:p>
            <a:r>
              <a:rPr lang="en-US" altLang="en-US" sz="1800" dirty="0">
                <a:ea typeface="ＭＳ Ｐゴシック" pitchFamily="34" charset="-128"/>
              </a:rPr>
              <a:t>P/T/e come from a weather model</a:t>
            </a:r>
          </a:p>
          <a:p>
            <a:pPr lvl="2">
              <a:buFontTx/>
              <a:buNone/>
            </a:pPr>
            <a:endParaRPr lang="en-US" altLang="en-US" dirty="0">
              <a:ea typeface="ＭＳ Ｐゴシック" pitchFamily="34" charset="-128"/>
            </a:endParaRPr>
          </a:p>
          <a:p>
            <a:pPr lvl="1">
              <a:buFontTx/>
              <a:buNone/>
            </a:pPr>
            <a:endParaRPr lang="en-US" altLang="en-US" dirty="0">
              <a:ea typeface="ＭＳ Ｐゴシック" pitchFamily="34" charset="-128"/>
            </a:endParaRPr>
          </a:p>
          <a:p>
            <a:pPr lvl="1">
              <a:buFontTx/>
              <a:buNone/>
            </a:pPr>
            <a:endParaRPr lang="en-US" altLang="en-US" sz="525" dirty="0">
              <a:ea typeface="ＭＳ Ｐゴシック" pitchFamily="34" charset="-128"/>
            </a:endParaRPr>
          </a:p>
          <a:p>
            <a:pPr lvl="1">
              <a:buFontTx/>
              <a:buNone/>
            </a:pPr>
            <a:endParaRPr lang="en-US" altLang="en-US" sz="525" dirty="0">
              <a:ea typeface="ＭＳ Ｐゴシック" pitchFamily="34" charset="-128"/>
            </a:endParaRPr>
          </a:p>
        </p:txBody>
      </p:sp>
      <p:grpSp>
        <p:nvGrpSpPr>
          <p:cNvPr id="12" name="Group 11">
            <a:extLst>
              <a:ext uri="{FF2B5EF4-FFF2-40B4-BE49-F238E27FC236}">
                <a16:creationId xmlns:a16="http://schemas.microsoft.com/office/drawing/2014/main" id="{BBC7438F-706F-7B4D-827E-6F055BF850B0}"/>
              </a:ext>
            </a:extLst>
          </p:cNvPr>
          <p:cNvGrpSpPr/>
          <p:nvPr/>
        </p:nvGrpSpPr>
        <p:grpSpPr>
          <a:xfrm>
            <a:off x="4810504" y="1018984"/>
            <a:ext cx="3765359" cy="2025800"/>
            <a:chOff x="4356380" y="837302"/>
            <a:chExt cx="4249738" cy="2209800"/>
          </a:xfrm>
        </p:grpSpPr>
        <p:sp>
          <p:nvSpPr>
            <p:cNvPr id="10" name="Rectangle 9"/>
            <p:cNvSpPr/>
            <p:nvPr/>
          </p:nvSpPr>
          <p:spPr bwMode="auto">
            <a:xfrm>
              <a:off x="4356380" y="1739002"/>
              <a:ext cx="4191000" cy="1295400"/>
            </a:xfrm>
            <a:prstGeom prst="rect">
              <a:avLst/>
            </a:prstGeom>
            <a:gradFill flip="none" rotWithShape="1">
              <a:gsLst>
                <a:gs pos="0">
                  <a:schemeClr val="tx1">
                    <a:lumMod val="50000"/>
                    <a:lumOff val="50000"/>
                  </a:schemeClr>
                </a:gs>
                <a:gs pos="100000">
                  <a:srgbClr val="FFFFFF"/>
                </a:gs>
              </a:gsLst>
              <a:lin ang="5460000" scaled="0"/>
              <a:tileRect/>
            </a:gradFill>
            <a:ln w="9525" cap="flat" cmpd="sng" algn="ctr">
              <a:no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sp>
          <p:nvSpPr>
            <p:cNvPr id="47110" name="Freeform 45"/>
            <p:cNvSpPr>
              <a:spLocks noChangeArrowheads="1"/>
            </p:cNvSpPr>
            <p:nvPr/>
          </p:nvSpPr>
          <p:spPr bwMode="auto">
            <a:xfrm>
              <a:off x="4356380" y="2321616"/>
              <a:ext cx="4191000" cy="179387"/>
            </a:xfrm>
            <a:custGeom>
              <a:avLst/>
              <a:gdLst>
                <a:gd name="T0" fmla="*/ 0 w 3630083"/>
                <a:gd name="T1" fmla="*/ 0 h 179917"/>
                <a:gd name="T2" fmla="*/ 142875007 w 3630083"/>
                <a:gd name="T3" fmla="*/ 87182 h 179917"/>
                <a:gd name="T4" fmla="*/ 208397361 w 3630083"/>
                <a:gd name="T5" fmla="*/ 135617 h 179917"/>
                <a:gd name="T6" fmla="*/ 312140992 w 3630083"/>
                <a:gd name="T7" fmla="*/ 164676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sp>
          <p:nvSpPr>
            <p:cNvPr id="47111" name="Freeform 46"/>
            <p:cNvSpPr>
              <a:spLocks noChangeArrowheads="1"/>
            </p:cNvSpPr>
            <p:nvPr/>
          </p:nvSpPr>
          <p:spPr bwMode="auto">
            <a:xfrm>
              <a:off x="4889780" y="2577202"/>
              <a:ext cx="2411412" cy="76200"/>
            </a:xfrm>
            <a:custGeom>
              <a:avLst/>
              <a:gdLst>
                <a:gd name="T0" fmla="*/ 0 w 3630083"/>
                <a:gd name="T1" fmla="*/ 0 h 179917"/>
                <a:gd name="T2" fmla="*/ 5 w 3630083"/>
                <a:gd name="T3" fmla="*/ 0 h 179917"/>
                <a:gd name="T4" fmla="*/ 7 w 3630083"/>
                <a:gd name="T5" fmla="*/ 0 h 179917"/>
                <a:gd name="T6" fmla="*/ 11 w 3630083"/>
                <a:gd name="T7" fmla="*/ 0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sp>
          <p:nvSpPr>
            <p:cNvPr id="47112" name="Freeform 47"/>
            <p:cNvSpPr>
              <a:spLocks noChangeArrowheads="1"/>
            </p:cNvSpPr>
            <p:nvPr/>
          </p:nvSpPr>
          <p:spPr bwMode="auto">
            <a:xfrm>
              <a:off x="4356380" y="2196202"/>
              <a:ext cx="4191000" cy="76200"/>
            </a:xfrm>
            <a:custGeom>
              <a:avLst/>
              <a:gdLst>
                <a:gd name="T0" fmla="*/ 0 w 3630083"/>
                <a:gd name="T1" fmla="*/ 0 h 179917"/>
                <a:gd name="T2" fmla="*/ 142875007 w 3630083"/>
                <a:gd name="T3" fmla="*/ 0 h 179917"/>
                <a:gd name="T4" fmla="*/ 208397361 w 3630083"/>
                <a:gd name="T5" fmla="*/ 0 h 179917"/>
                <a:gd name="T6" fmla="*/ 312140992 w 3630083"/>
                <a:gd name="T7" fmla="*/ 0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cxnSp>
          <p:nvCxnSpPr>
            <p:cNvPr id="47113" name="Straight Connector 48"/>
            <p:cNvCxnSpPr>
              <a:cxnSpLocks noChangeShapeType="1"/>
            </p:cNvCxnSpPr>
            <p:nvPr/>
          </p:nvCxnSpPr>
          <p:spPr bwMode="auto">
            <a:xfrm rot="10800000">
              <a:off x="4356380" y="2575616"/>
              <a:ext cx="381000" cy="158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4" name="Straight Arrow Connector 16"/>
            <p:cNvCxnSpPr>
              <a:cxnSpLocks noChangeShapeType="1"/>
            </p:cNvCxnSpPr>
            <p:nvPr/>
          </p:nvCxnSpPr>
          <p:spPr bwMode="auto">
            <a:xfrm rot="5400000">
              <a:off x="6172480" y="1631053"/>
              <a:ext cx="1627188" cy="496887"/>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bwMode="auto">
            <a:xfrm>
              <a:off x="6777317" y="913502"/>
              <a:ext cx="304800" cy="76200"/>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sp>
          <p:nvSpPr>
            <p:cNvPr id="17" name="Rectangle 16"/>
            <p:cNvSpPr/>
            <p:nvPr/>
          </p:nvSpPr>
          <p:spPr bwMode="auto">
            <a:xfrm>
              <a:off x="7386917" y="913502"/>
              <a:ext cx="304800" cy="76200"/>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cxnSp>
          <p:nvCxnSpPr>
            <p:cNvPr id="47117" name="Straight Connector 24"/>
            <p:cNvCxnSpPr>
              <a:cxnSpLocks noChangeShapeType="1"/>
              <a:stCxn id="16" idx="3"/>
              <a:endCxn id="17" idx="1"/>
            </p:cNvCxnSpPr>
            <p:nvPr/>
          </p:nvCxnSpPr>
          <p:spPr bwMode="auto">
            <a:xfrm>
              <a:off x="7082117" y="951602"/>
              <a:ext cx="3048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 name="Rectangle 18"/>
            <p:cNvSpPr/>
            <p:nvPr/>
          </p:nvSpPr>
          <p:spPr bwMode="auto">
            <a:xfrm>
              <a:off x="7158317" y="837302"/>
              <a:ext cx="152400" cy="228600"/>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cxnSp>
          <p:nvCxnSpPr>
            <p:cNvPr id="47119" name="Straight Arrow Connector 32"/>
            <p:cNvCxnSpPr>
              <a:cxnSpLocks noChangeShapeType="1"/>
            </p:cNvCxnSpPr>
            <p:nvPr/>
          </p:nvCxnSpPr>
          <p:spPr bwMode="auto">
            <a:xfrm rot="5400000" flipH="1" flipV="1">
              <a:off x="6382824" y="1877909"/>
              <a:ext cx="1282700" cy="420687"/>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47120" name="TextBox 32"/>
            <p:cNvSpPr txBox="1">
              <a:spLocks noChangeArrowheads="1"/>
            </p:cNvSpPr>
            <p:nvPr/>
          </p:nvSpPr>
          <p:spPr bwMode="auto">
            <a:xfrm>
              <a:off x="7404381" y="1967603"/>
              <a:ext cx="751186" cy="289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20000"/>
                </a:spcBef>
              </a:pPr>
              <a:r>
                <a:rPr lang="en-US" altLang="en-US" sz="1125"/>
                <a:t>isolines</a:t>
              </a:r>
            </a:p>
          </p:txBody>
        </p:sp>
        <p:cxnSp>
          <p:nvCxnSpPr>
            <p:cNvPr id="47121" name="Straight Connector 59"/>
            <p:cNvCxnSpPr>
              <a:cxnSpLocks noChangeShapeType="1"/>
            </p:cNvCxnSpPr>
            <p:nvPr/>
          </p:nvCxnSpPr>
          <p:spPr bwMode="auto">
            <a:xfrm rot="10800000">
              <a:off x="7556780" y="2653402"/>
              <a:ext cx="990600" cy="15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23" name="Freeform 22"/>
            <p:cNvSpPr/>
            <p:nvPr/>
          </p:nvSpPr>
          <p:spPr bwMode="auto">
            <a:xfrm>
              <a:off x="4432581" y="2348602"/>
              <a:ext cx="4173537" cy="698500"/>
            </a:xfrm>
            <a:custGeom>
              <a:avLst/>
              <a:gdLst>
                <a:gd name="connsiteX0" fmla="*/ 0 w 4172857"/>
                <a:gd name="connsiteY0" fmla="*/ 698554 h 698554"/>
                <a:gd name="connsiteX1" fmla="*/ 18143 w 4172857"/>
                <a:gd name="connsiteY1" fmla="*/ 662268 h 698554"/>
                <a:gd name="connsiteX2" fmla="*/ 27215 w 4172857"/>
                <a:gd name="connsiteY2" fmla="*/ 625982 h 698554"/>
                <a:gd name="connsiteX3" fmla="*/ 54429 w 4172857"/>
                <a:gd name="connsiteY3" fmla="*/ 616911 h 698554"/>
                <a:gd name="connsiteX4" fmla="*/ 108857 w 4172857"/>
                <a:gd name="connsiteY4" fmla="*/ 607839 h 698554"/>
                <a:gd name="connsiteX5" fmla="*/ 136072 w 4172857"/>
                <a:gd name="connsiteY5" fmla="*/ 508054 h 698554"/>
                <a:gd name="connsiteX6" fmla="*/ 145143 w 4172857"/>
                <a:gd name="connsiteY6" fmla="*/ 471768 h 698554"/>
                <a:gd name="connsiteX7" fmla="*/ 172357 w 4172857"/>
                <a:gd name="connsiteY7" fmla="*/ 390125 h 698554"/>
                <a:gd name="connsiteX8" fmla="*/ 181429 w 4172857"/>
                <a:gd name="connsiteY8" fmla="*/ 362911 h 698554"/>
                <a:gd name="connsiteX9" fmla="*/ 208643 w 4172857"/>
                <a:gd name="connsiteY9" fmla="*/ 254054 h 698554"/>
                <a:gd name="connsiteX10" fmla="*/ 208643 w 4172857"/>
                <a:gd name="connsiteY10" fmla="*/ 254054 h 698554"/>
                <a:gd name="connsiteX11" fmla="*/ 244929 w 4172857"/>
                <a:gd name="connsiteY11" fmla="*/ 81696 h 698554"/>
                <a:gd name="connsiteX12" fmla="*/ 254000 w 4172857"/>
                <a:gd name="connsiteY12" fmla="*/ 54 h 698554"/>
                <a:gd name="connsiteX13" fmla="*/ 308429 w 4172857"/>
                <a:gd name="connsiteY13" fmla="*/ 9125 h 698554"/>
                <a:gd name="connsiteX14" fmla="*/ 317500 w 4172857"/>
                <a:gd name="connsiteY14" fmla="*/ 36339 h 698554"/>
                <a:gd name="connsiteX15" fmla="*/ 326572 w 4172857"/>
                <a:gd name="connsiteY15" fmla="*/ 72625 h 698554"/>
                <a:gd name="connsiteX16" fmla="*/ 335643 w 4172857"/>
                <a:gd name="connsiteY16" fmla="*/ 163339 h 698554"/>
                <a:gd name="connsiteX17" fmla="*/ 353786 w 4172857"/>
                <a:gd name="connsiteY17" fmla="*/ 226839 h 698554"/>
                <a:gd name="connsiteX18" fmla="*/ 390072 w 4172857"/>
                <a:gd name="connsiteY18" fmla="*/ 217768 h 698554"/>
                <a:gd name="connsiteX19" fmla="*/ 426357 w 4172857"/>
                <a:gd name="connsiteY19" fmla="*/ 154268 h 698554"/>
                <a:gd name="connsiteX20" fmla="*/ 435429 w 4172857"/>
                <a:gd name="connsiteY20" fmla="*/ 127054 h 698554"/>
                <a:gd name="connsiteX21" fmla="*/ 462643 w 4172857"/>
                <a:gd name="connsiteY21" fmla="*/ 145196 h 698554"/>
                <a:gd name="connsiteX22" fmla="*/ 489857 w 4172857"/>
                <a:gd name="connsiteY22" fmla="*/ 235911 h 698554"/>
                <a:gd name="connsiteX23" fmla="*/ 508000 w 4172857"/>
                <a:gd name="connsiteY23" fmla="*/ 263125 h 698554"/>
                <a:gd name="connsiteX24" fmla="*/ 517072 w 4172857"/>
                <a:gd name="connsiteY24" fmla="*/ 290339 h 698554"/>
                <a:gd name="connsiteX25" fmla="*/ 553357 w 4172857"/>
                <a:gd name="connsiteY25" fmla="*/ 344768 h 698554"/>
                <a:gd name="connsiteX26" fmla="*/ 571500 w 4172857"/>
                <a:gd name="connsiteY26" fmla="*/ 371982 h 698554"/>
                <a:gd name="connsiteX27" fmla="*/ 589643 w 4172857"/>
                <a:gd name="connsiteY27" fmla="*/ 417339 h 698554"/>
                <a:gd name="connsiteX28" fmla="*/ 635000 w 4172857"/>
                <a:gd name="connsiteY28" fmla="*/ 526196 h 698554"/>
                <a:gd name="connsiteX29" fmla="*/ 689429 w 4172857"/>
                <a:gd name="connsiteY29" fmla="*/ 562482 h 698554"/>
                <a:gd name="connsiteX30" fmla="*/ 716643 w 4172857"/>
                <a:gd name="connsiteY30" fmla="*/ 580625 h 698554"/>
                <a:gd name="connsiteX31" fmla="*/ 789215 w 4172857"/>
                <a:gd name="connsiteY31" fmla="*/ 571554 h 698554"/>
                <a:gd name="connsiteX32" fmla="*/ 843643 w 4172857"/>
                <a:gd name="connsiteY32" fmla="*/ 517125 h 698554"/>
                <a:gd name="connsiteX33" fmla="*/ 898072 w 4172857"/>
                <a:gd name="connsiteY33" fmla="*/ 489911 h 698554"/>
                <a:gd name="connsiteX34" fmla="*/ 979715 w 4172857"/>
                <a:gd name="connsiteY34" fmla="*/ 498982 h 698554"/>
                <a:gd name="connsiteX35" fmla="*/ 1034143 w 4172857"/>
                <a:gd name="connsiteY35" fmla="*/ 535268 h 698554"/>
                <a:gd name="connsiteX36" fmla="*/ 1070429 w 4172857"/>
                <a:gd name="connsiteY36" fmla="*/ 589696 h 698554"/>
                <a:gd name="connsiteX37" fmla="*/ 1124857 w 4172857"/>
                <a:gd name="connsiteY37" fmla="*/ 607839 h 698554"/>
                <a:gd name="connsiteX38" fmla="*/ 1206500 w 4172857"/>
                <a:gd name="connsiteY38" fmla="*/ 598768 h 698554"/>
                <a:gd name="connsiteX39" fmla="*/ 1215572 w 4172857"/>
                <a:gd name="connsiteY39" fmla="*/ 571554 h 698554"/>
                <a:gd name="connsiteX40" fmla="*/ 1224643 w 4172857"/>
                <a:gd name="connsiteY40" fmla="*/ 526196 h 698554"/>
                <a:gd name="connsiteX41" fmla="*/ 1242786 w 4172857"/>
                <a:gd name="connsiteY41" fmla="*/ 489911 h 698554"/>
                <a:gd name="connsiteX42" fmla="*/ 1279072 w 4172857"/>
                <a:gd name="connsiteY42" fmla="*/ 390125 h 698554"/>
                <a:gd name="connsiteX43" fmla="*/ 1306286 w 4172857"/>
                <a:gd name="connsiteY43" fmla="*/ 381054 h 698554"/>
                <a:gd name="connsiteX44" fmla="*/ 1315357 w 4172857"/>
                <a:gd name="connsiteY44" fmla="*/ 417339 h 698554"/>
                <a:gd name="connsiteX45" fmla="*/ 1333500 w 4172857"/>
                <a:gd name="connsiteY45" fmla="*/ 444554 h 698554"/>
                <a:gd name="connsiteX46" fmla="*/ 1342572 w 4172857"/>
                <a:gd name="connsiteY46" fmla="*/ 471768 h 698554"/>
                <a:gd name="connsiteX47" fmla="*/ 1360715 w 4172857"/>
                <a:gd name="connsiteY47" fmla="*/ 444554 h 698554"/>
                <a:gd name="connsiteX48" fmla="*/ 1387929 w 4172857"/>
                <a:gd name="connsiteY48" fmla="*/ 317554 h 698554"/>
                <a:gd name="connsiteX49" fmla="*/ 1415143 w 4172857"/>
                <a:gd name="connsiteY49" fmla="*/ 399196 h 698554"/>
                <a:gd name="connsiteX50" fmla="*/ 1442357 w 4172857"/>
                <a:gd name="connsiteY50" fmla="*/ 453625 h 698554"/>
                <a:gd name="connsiteX51" fmla="*/ 1469572 w 4172857"/>
                <a:gd name="connsiteY51" fmla="*/ 471768 h 698554"/>
                <a:gd name="connsiteX52" fmla="*/ 1533072 w 4172857"/>
                <a:gd name="connsiteY52" fmla="*/ 508054 h 698554"/>
                <a:gd name="connsiteX53" fmla="*/ 1551215 w 4172857"/>
                <a:gd name="connsiteY53" fmla="*/ 535268 h 698554"/>
                <a:gd name="connsiteX54" fmla="*/ 1614715 w 4172857"/>
                <a:gd name="connsiteY54" fmla="*/ 571554 h 698554"/>
                <a:gd name="connsiteX55" fmla="*/ 1641929 w 4172857"/>
                <a:gd name="connsiteY55" fmla="*/ 562482 h 698554"/>
                <a:gd name="connsiteX56" fmla="*/ 1678215 w 4172857"/>
                <a:gd name="connsiteY56" fmla="*/ 544339 h 698554"/>
                <a:gd name="connsiteX57" fmla="*/ 1741715 w 4172857"/>
                <a:gd name="connsiteY57" fmla="*/ 553411 h 698554"/>
                <a:gd name="connsiteX58" fmla="*/ 1768929 w 4172857"/>
                <a:gd name="connsiteY58" fmla="*/ 571554 h 698554"/>
                <a:gd name="connsiteX59" fmla="*/ 1859643 w 4172857"/>
                <a:gd name="connsiteY59" fmla="*/ 571554 h 698554"/>
                <a:gd name="connsiteX60" fmla="*/ 1986643 w 4172857"/>
                <a:gd name="connsiteY60" fmla="*/ 553411 h 698554"/>
                <a:gd name="connsiteX61" fmla="*/ 2041072 w 4172857"/>
                <a:gd name="connsiteY61" fmla="*/ 535268 h 698554"/>
                <a:gd name="connsiteX62" fmla="*/ 2204357 w 4172857"/>
                <a:gd name="connsiteY62" fmla="*/ 544339 h 698554"/>
                <a:gd name="connsiteX63" fmla="*/ 2240643 w 4172857"/>
                <a:gd name="connsiteY63" fmla="*/ 535268 h 698554"/>
                <a:gd name="connsiteX64" fmla="*/ 2276929 w 4172857"/>
                <a:gd name="connsiteY64" fmla="*/ 453625 h 698554"/>
                <a:gd name="connsiteX65" fmla="*/ 2304143 w 4172857"/>
                <a:gd name="connsiteY65" fmla="*/ 435482 h 698554"/>
                <a:gd name="connsiteX66" fmla="*/ 2413000 w 4172857"/>
                <a:gd name="connsiteY66" fmla="*/ 426411 h 698554"/>
                <a:gd name="connsiteX67" fmla="*/ 2549072 w 4172857"/>
                <a:gd name="connsiteY67" fmla="*/ 435482 h 698554"/>
                <a:gd name="connsiteX68" fmla="*/ 2558143 w 4172857"/>
                <a:gd name="connsiteY68" fmla="*/ 462696 h 698554"/>
                <a:gd name="connsiteX69" fmla="*/ 2585357 w 4172857"/>
                <a:gd name="connsiteY69" fmla="*/ 480839 h 698554"/>
                <a:gd name="connsiteX70" fmla="*/ 2685143 w 4172857"/>
                <a:gd name="connsiteY70" fmla="*/ 517125 h 698554"/>
                <a:gd name="connsiteX71" fmla="*/ 2712357 w 4172857"/>
                <a:gd name="connsiteY71" fmla="*/ 526196 h 698554"/>
                <a:gd name="connsiteX72" fmla="*/ 2775857 w 4172857"/>
                <a:gd name="connsiteY72" fmla="*/ 544339 h 698554"/>
                <a:gd name="connsiteX73" fmla="*/ 2830286 w 4172857"/>
                <a:gd name="connsiteY73" fmla="*/ 535268 h 698554"/>
                <a:gd name="connsiteX74" fmla="*/ 2839357 w 4172857"/>
                <a:gd name="connsiteY74" fmla="*/ 498982 h 698554"/>
                <a:gd name="connsiteX75" fmla="*/ 2857500 w 4172857"/>
                <a:gd name="connsiteY75" fmla="*/ 408268 h 698554"/>
                <a:gd name="connsiteX76" fmla="*/ 2866572 w 4172857"/>
                <a:gd name="connsiteY76" fmla="*/ 263125 h 698554"/>
                <a:gd name="connsiteX77" fmla="*/ 2884715 w 4172857"/>
                <a:gd name="connsiteY77" fmla="*/ 208696 h 698554"/>
                <a:gd name="connsiteX78" fmla="*/ 2902857 w 4172857"/>
                <a:gd name="connsiteY78" fmla="*/ 127054 h 698554"/>
                <a:gd name="connsiteX79" fmla="*/ 2966357 w 4172857"/>
                <a:gd name="connsiteY79" fmla="*/ 199625 h 698554"/>
                <a:gd name="connsiteX80" fmla="*/ 2984500 w 4172857"/>
                <a:gd name="connsiteY80" fmla="*/ 226839 h 698554"/>
                <a:gd name="connsiteX81" fmla="*/ 3002643 w 4172857"/>
                <a:gd name="connsiteY81" fmla="*/ 254054 h 698554"/>
                <a:gd name="connsiteX82" fmla="*/ 3029857 w 4172857"/>
                <a:gd name="connsiteY82" fmla="*/ 244982 h 698554"/>
                <a:gd name="connsiteX83" fmla="*/ 3075215 w 4172857"/>
                <a:gd name="connsiteY83" fmla="*/ 163339 h 698554"/>
                <a:gd name="connsiteX84" fmla="*/ 3129643 w 4172857"/>
                <a:gd name="connsiteY84" fmla="*/ 172411 h 698554"/>
                <a:gd name="connsiteX85" fmla="*/ 3165929 w 4172857"/>
                <a:gd name="connsiteY85" fmla="*/ 235911 h 698554"/>
                <a:gd name="connsiteX86" fmla="*/ 3156857 w 4172857"/>
                <a:gd name="connsiteY86" fmla="*/ 263125 h 698554"/>
                <a:gd name="connsiteX87" fmla="*/ 3247572 w 4172857"/>
                <a:gd name="connsiteY87" fmla="*/ 362911 h 698554"/>
                <a:gd name="connsiteX88" fmla="*/ 3401786 w 4172857"/>
                <a:gd name="connsiteY88" fmla="*/ 362911 h 698554"/>
                <a:gd name="connsiteX89" fmla="*/ 3419929 w 4172857"/>
                <a:gd name="connsiteY89" fmla="*/ 390125 h 698554"/>
                <a:gd name="connsiteX90" fmla="*/ 3456215 w 4172857"/>
                <a:gd name="connsiteY90" fmla="*/ 417339 h 698554"/>
                <a:gd name="connsiteX91" fmla="*/ 3519715 w 4172857"/>
                <a:gd name="connsiteY91" fmla="*/ 471768 h 698554"/>
                <a:gd name="connsiteX92" fmla="*/ 3556000 w 4172857"/>
                <a:gd name="connsiteY92" fmla="*/ 480839 h 698554"/>
                <a:gd name="connsiteX93" fmla="*/ 3574143 w 4172857"/>
                <a:gd name="connsiteY93" fmla="*/ 508054 h 698554"/>
                <a:gd name="connsiteX94" fmla="*/ 3610429 w 4172857"/>
                <a:gd name="connsiteY94" fmla="*/ 517125 h 698554"/>
                <a:gd name="connsiteX95" fmla="*/ 3737429 w 4172857"/>
                <a:gd name="connsiteY95" fmla="*/ 526196 h 698554"/>
                <a:gd name="connsiteX96" fmla="*/ 3828143 w 4172857"/>
                <a:gd name="connsiteY96" fmla="*/ 580625 h 698554"/>
                <a:gd name="connsiteX97" fmla="*/ 3909786 w 4172857"/>
                <a:gd name="connsiteY97" fmla="*/ 598768 h 698554"/>
                <a:gd name="connsiteX98" fmla="*/ 3973286 w 4172857"/>
                <a:gd name="connsiteY98" fmla="*/ 607839 h 698554"/>
                <a:gd name="connsiteX99" fmla="*/ 4054929 w 4172857"/>
                <a:gd name="connsiteY99" fmla="*/ 653196 h 698554"/>
                <a:gd name="connsiteX100" fmla="*/ 4082143 w 4172857"/>
                <a:gd name="connsiteY100" fmla="*/ 671339 h 698554"/>
                <a:gd name="connsiteX101" fmla="*/ 4172857 w 4172857"/>
                <a:gd name="connsiteY101" fmla="*/ 680411 h 69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172857" h="698554">
                  <a:moveTo>
                    <a:pt x="0" y="698554"/>
                  </a:moveTo>
                  <a:cubicBezTo>
                    <a:pt x="6048" y="686459"/>
                    <a:pt x="13395" y="674930"/>
                    <a:pt x="18143" y="662268"/>
                  </a:cubicBezTo>
                  <a:cubicBezTo>
                    <a:pt x="22521" y="650594"/>
                    <a:pt x="19426" y="635718"/>
                    <a:pt x="27215" y="625982"/>
                  </a:cubicBezTo>
                  <a:cubicBezTo>
                    <a:pt x="33188" y="618515"/>
                    <a:pt x="45095" y="618985"/>
                    <a:pt x="54429" y="616911"/>
                  </a:cubicBezTo>
                  <a:cubicBezTo>
                    <a:pt x="72384" y="612921"/>
                    <a:pt x="90714" y="610863"/>
                    <a:pt x="108857" y="607839"/>
                  </a:cubicBezTo>
                  <a:cubicBezTo>
                    <a:pt x="125814" y="556972"/>
                    <a:pt x="115612" y="589896"/>
                    <a:pt x="136072" y="508054"/>
                  </a:cubicBezTo>
                  <a:cubicBezTo>
                    <a:pt x="139096" y="495959"/>
                    <a:pt x="141200" y="483596"/>
                    <a:pt x="145143" y="471768"/>
                  </a:cubicBezTo>
                  <a:lnTo>
                    <a:pt x="172357" y="390125"/>
                  </a:lnTo>
                  <a:lnTo>
                    <a:pt x="181429" y="362911"/>
                  </a:lnTo>
                  <a:cubicBezTo>
                    <a:pt x="193644" y="289618"/>
                    <a:pt x="184683" y="325931"/>
                    <a:pt x="208643" y="254054"/>
                  </a:cubicBezTo>
                  <a:lnTo>
                    <a:pt x="208643" y="254054"/>
                  </a:lnTo>
                  <a:cubicBezTo>
                    <a:pt x="217952" y="212163"/>
                    <a:pt x="238490" y="122478"/>
                    <a:pt x="244929" y="81696"/>
                  </a:cubicBezTo>
                  <a:cubicBezTo>
                    <a:pt x="249199" y="54650"/>
                    <a:pt x="250976" y="27268"/>
                    <a:pt x="254000" y="54"/>
                  </a:cubicBezTo>
                  <a:cubicBezTo>
                    <a:pt x="272143" y="3078"/>
                    <a:pt x="292459" y="0"/>
                    <a:pt x="308429" y="9125"/>
                  </a:cubicBezTo>
                  <a:cubicBezTo>
                    <a:pt x="316731" y="13869"/>
                    <a:pt x="314873" y="27145"/>
                    <a:pt x="317500" y="36339"/>
                  </a:cubicBezTo>
                  <a:cubicBezTo>
                    <a:pt x="320925" y="48327"/>
                    <a:pt x="323548" y="60530"/>
                    <a:pt x="326572" y="72625"/>
                  </a:cubicBezTo>
                  <a:cubicBezTo>
                    <a:pt x="329596" y="102863"/>
                    <a:pt x="331345" y="133256"/>
                    <a:pt x="335643" y="163339"/>
                  </a:cubicBezTo>
                  <a:cubicBezTo>
                    <a:pt x="338490" y="183268"/>
                    <a:pt x="347326" y="207457"/>
                    <a:pt x="353786" y="226839"/>
                  </a:cubicBezTo>
                  <a:cubicBezTo>
                    <a:pt x="365881" y="223815"/>
                    <a:pt x="379247" y="223954"/>
                    <a:pt x="390072" y="217768"/>
                  </a:cubicBezTo>
                  <a:cubicBezTo>
                    <a:pt x="422970" y="198969"/>
                    <a:pt x="417218" y="186254"/>
                    <a:pt x="426357" y="154268"/>
                  </a:cubicBezTo>
                  <a:cubicBezTo>
                    <a:pt x="428984" y="145074"/>
                    <a:pt x="432405" y="136125"/>
                    <a:pt x="435429" y="127054"/>
                  </a:cubicBezTo>
                  <a:cubicBezTo>
                    <a:pt x="444500" y="133101"/>
                    <a:pt x="456865" y="135951"/>
                    <a:pt x="462643" y="145196"/>
                  </a:cubicBezTo>
                  <a:cubicBezTo>
                    <a:pt x="490363" y="189548"/>
                    <a:pt x="472474" y="195351"/>
                    <a:pt x="489857" y="235911"/>
                  </a:cubicBezTo>
                  <a:cubicBezTo>
                    <a:pt x="494152" y="245932"/>
                    <a:pt x="503124" y="253374"/>
                    <a:pt x="508000" y="263125"/>
                  </a:cubicBezTo>
                  <a:cubicBezTo>
                    <a:pt x="512276" y="271678"/>
                    <a:pt x="512428" y="281980"/>
                    <a:pt x="517072" y="290339"/>
                  </a:cubicBezTo>
                  <a:cubicBezTo>
                    <a:pt x="527661" y="309400"/>
                    <a:pt x="541262" y="326625"/>
                    <a:pt x="553357" y="344768"/>
                  </a:cubicBezTo>
                  <a:cubicBezTo>
                    <a:pt x="559405" y="353839"/>
                    <a:pt x="567451" y="361859"/>
                    <a:pt x="571500" y="371982"/>
                  </a:cubicBezTo>
                  <a:lnTo>
                    <a:pt x="589643" y="417339"/>
                  </a:lnTo>
                  <a:cubicBezTo>
                    <a:pt x="596172" y="456512"/>
                    <a:pt x="595777" y="500047"/>
                    <a:pt x="635000" y="526196"/>
                  </a:cubicBezTo>
                  <a:lnTo>
                    <a:pt x="689429" y="562482"/>
                  </a:lnTo>
                  <a:lnTo>
                    <a:pt x="716643" y="580625"/>
                  </a:lnTo>
                  <a:cubicBezTo>
                    <a:pt x="740834" y="577601"/>
                    <a:pt x="766087" y="579263"/>
                    <a:pt x="789215" y="571554"/>
                  </a:cubicBezTo>
                  <a:cubicBezTo>
                    <a:pt x="833681" y="556732"/>
                    <a:pt x="817503" y="543265"/>
                    <a:pt x="843643" y="517125"/>
                  </a:cubicBezTo>
                  <a:cubicBezTo>
                    <a:pt x="861229" y="499539"/>
                    <a:pt x="875936" y="497289"/>
                    <a:pt x="898072" y="489911"/>
                  </a:cubicBezTo>
                  <a:cubicBezTo>
                    <a:pt x="925286" y="492935"/>
                    <a:pt x="953738" y="490323"/>
                    <a:pt x="979715" y="498982"/>
                  </a:cubicBezTo>
                  <a:cubicBezTo>
                    <a:pt x="1000401" y="505877"/>
                    <a:pt x="1034143" y="535268"/>
                    <a:pt x="1034143" y="535268"/>
                  </a:cubicBezTo>
                  <a:cubicBezTo>
                    <a:pt x="1042667" y="560839"/>
                    <a:pt x="1042631" y="574253"/>
                    <a:pt x="1070429" y="589696"/>
                  </a:cubicBezTo>
                  <a:cubicBezTo>
                    <a:pt x="1087146" y="598984"/>
                    <a:pt x="1124857" y="607839"/>
                    <a:pt x="1124857" y="607839"/>
                  </a:cubicBezTo>
                  <a:cubicBezTo>
                    <a:pt x="1152071" y="604815"/>
                    <a:pt x="1181077" y="608937"/>
                    <a:pt x="1206500" y="598768"/>
                  </a:cubicBezTo>
                  <a:cubicBezTo>
                    <a:pt x="1215378" y="595217"/>
                    <a:pt x="1213253" y="580831"/>
                    <a:pt x="1215572" y="571554"/>
                  </a:cubicBezTo>
                  <a:cubicBezTo>
                    <a:pt x="1219312" y="556596"/>
                    <a:pt x="1219767" y="540823"/>
                    <a:pt x="1224643" y="526196"/>
                  </a:cubicBezTo>
                  <a:cubicBezTo>
                    <a:pt x="1228919" y="513367"/>
                    <a:pt x="1237764" y="502466"/>
                    <a:pt x="1242786" y="489911"/>
                  </a:cubicBezTo>
                  <a:cubicBezTo>
                    <a:pt x="1245388" y="483407"/>
                    <a:pt x="1271444" y="399279"/>
                    <a:pt x="1279072" y="390125"/>
                  </a:cubicBezTo>
                  <a:cubicBezTo>
                    <a:pt x="1285193" y="382779"/>
                    <a:pt x="1297215" y="384078"/>
                    <a:pt x="1306286" y="381054"/>
                  </a:cubicBezTo>
                  <a:cubicBezTo>
                    <a:pt x="1309310" y="393149"/>
                    <a:pt x="1310446" y="405880"/>
                    <a:pt x="1315357" y="417339"/>
                  </a:cubicBezTo>
                  <a:cubicBezTo>
                    <a:pt x="1319652" y="427360"/>
                    <a:pt x="1328624" y="434802"/>
                    <a:pt x="1333500" y="444554"/>
                  </a:cubicBezTo>
                  <a:cubicBezTo>
                    <a:pt x="1337776" y="453107"/>
                    <a:pt x="1339548" y="462697"/>
                    <a:pt x="1342572" y="471768"/>
                  </a:cubicBezTo>
                  <a:cubicBezTo>
                    <a:pt x="1348620" y="462697"/>
                    <a:pt x="1359098" y="455336"/>
                    <a:pt x="1360715" y="444554"/>
                  </a:cubicBezTo>
                  <a:cubicBezTo>
                    <a:pt x="1382715" y="297888"/>
                    <a:pt x="1338621" y="243590"/>
                    <a:pt x="1387929" y="317554"/>
                  </a:cubicBezTo>
                  <a:cubicBezTo>
                    <a:pt x="1403220" y="394013"/>
                    <a:pt x="1386975" y="333473"/>
                    <a:pt x="1415143" y="399196"/>
                  </a:cubicBezTo>
                  <a:cubicBezTo>
                    <a:pt x="1426209" y="425017"/>
                    <a:pt x="1420568" y="431836"/>
                    <a:pt x="1442357" y="453625"/>
                  </a:cubicBezTo>
                  <a:cubicBezTo>
                    <a:pt x="1450066" y="461334"/>
                    <a:pt x="1460500" y="465720"/>
                    <a:pt x="1469572" y="471768"/>
                  </a:cubicBezTo>
                  <a:cubicBezTo>
                    <a:pt x="1488885" y="529711"/>
                    <a:pt x="1460697" y="471866"/>
                    <a:pt x="1533072" y="508054"/>
                  </a:cubicBezTo>
                  <a:cubicBezTo>
                    <a:pt x="1542823" y="512930"/>
                    <a:pt x="1543506" y="527559"/>
                    <a:pt x="1551215" y="535268"/>
                  </a:cubicBezTo>
                  <a:cubicBezTo>
                    <a:pt x="1564038" y="548091"/>
                    <a:pt x="1600484" y="564439"/>
                    <a:pt x="1614715" y="571554"/>
                  </a:cubicBezTo>
                  <a:cubicBezTo>
                    <a:pt x="1623786" y="568530"/>
                    <a:pt x="1633140" y="566249"/>
                    <a:pt x="1641929" y="562482"/>
                  </a:cubicBezTo>
                  <a:cubicBezTo>
                    <a:pt x="1654359" y="557155"/>
                    <a:pt x="1664748" y="545563"/>
                    <a:pt x="1678215" y="544339"/>
                  </a:cubicBezTo>
                  <a:cubicBezTo>
                    <a:pt x="1699509" y="542403"/>
                    <a:pt x="1720548" y="550387"/>
                    <a:pt x="1741715" y="553411"/>
                  </a:cubicBezTo>
                  <a:cubicBezTo>
                    <a:pt x="1750786" y="559459"/>
                    <a:pt x="1759178" y="566678"/>
                    <a:pt x="1768929" y="571554"/>
                  </a:cubicBezTo>
                  <a:cubicBezTo>
                    <a:pt x="1804112" y="589145"/>
                    <a:pt x="1814216" y="578043"/>
                    <a:pt x="1859643" y="571554"/>
                  </a:cubicBezTo>
                  <a:cubicBezTo>
                    <a:pt x="1935609" y="546230"/>
                    <a:pt x="1817720" y="583220"/>
                    <a:pt x="1986643" y="553411"/>
                  </a:cubicBezTo>
                  <a:cubicBezTo>
                    <a:pt x="2005476" y="550088"/>
                    <a:pt x="2041072" y="535268"/>
                    <a:pt x="2041072" y="535268"/>
                  </a:cubicBezTo>
                  <a:cubicBezTo>
                    <a:pt x="2095500" y="538292"/>
                    <a:pt x="2149845" y="544339"/>
                    <a:pt x="2204357" y="544339"/>
                  </a:cubicBezTo>
                  <a:cubicBezTo>
                    <a:pt x="2216825" y="544339"/>
                    <a:pt x="2232529" y="544734"/>
                    <a:pt x="2240643" y="535268"/>
                  </a:cubicBezTo>
                  <a:cubicBezTo>
                    <a:pt x="2348443" y="409502"/>
                    <a:pt x="2199031" y="531523"/>
                    <a:pt x="2276929" y="453625"/>
                  </a:cubicBezTo>
                  <a:cubicBezTo>
                    <a:pt x="2284638" y="445916"/>
                    <a:pt x="2293452" y="437620"/>
                    <a:pt x="2304143" y="435482"/>
                  </a:cubicBezTo>
                  <a:cubicBezTo>
                    <a:pt x="2339847" y="428341"/>
                    <a:pt x="2376714" y="429435"/>
                    <a:pt x="2413000" y="426411"/>
                  </a:cubicBezTo>
                  <a:cubicBezTo>
                    <a:pt x="2458357" y="429435"/>
                    <a:pt x="2504971" y="424457"/>
                    <a:pt x="2549072" y="435482"/>
                  </a:cubicBezTo>
                  <a:cubicBezTo>
                    <a:pt x="2558349" y="437801"/>
                    <a:pt x="2552170" y="455229"/>
                    <a:pt x="2558143" y="462696"/>
                  </a:cubicBezTo>
                  <a:cubicBezTo>
                    <a:pt x="2564954" y="471209"/>
                    <a:pt x="2576286" y="474791"/>
                    <a:pt x="2585357" y="480839"/>
                  </a:cubicBezTo>
                  <a:cubicBezTo>
                    <a:pt x="2620223" y="533138"/>
                    <a:pt x="2588811" y="501070"/>
                    <a:pt x="2685143" y="517125"/>
                  </a:cubicBezTo>
                  <a:cubicBezTo>
                    <a:pt x="2694575" y="518697"/>
                    <a:pt x="2703163" y="523569"/>
                    <a:pt x="2712357" y="526196"/>
                  </a:cubicBezTo>
                  <a:cubicBezTo>
                    <a:pt x="2792091" y="548977"/>
                    <a:pt x="2710608" y="522590"/>
                    <a:pt x="2775857" y="544339"/>
                  </a:cubicBezTo>
                  <a:cubicBezTo>
                    <a:pt x="2794000" y="541315"/>
                    <a:pt x="2815319" y="545959"/>
                    <a:pt x="2830286" y="535268"/>
                  </a:cubicBezTo>
                  <a:cubicBezTo>
                    <a:pt x="2840431" y="528021"/>
                    <a:pt x="2836745" y="511173"/>
                    <a:pt x="2839357" y="498982"/>
                  </a:cubicBezTo>
                  <a:cubicBezTo>
                    <a:pt x="2845818" y="468830"/>
                    <a:pt x="2857500" y="408268"/>
                    <a:pt x="2857500" y="408268"/>
                  </a:cubicBezTo>
                  <a:cubicBezTo>
                    <a:pt x="2860524" y="359887"/>
                    <a:pt x="2860022" y="311156"/>
                    <a:pt x="2866572" y="263125"/>
                  </a:cubicBezTo>
                  <a:cubicBezTo>
                    <a:pt x="2869156" y="244176"/>
                    <a:pt x="2880077" y="227249"/>
                    <a:pt x="2884715" y="208696"/>
                  </a:cubicBezTo>
                  <a:cubicBezTo>
                    <a:pt x="2897525" y="157453"/>
                    <a:pt x="2891341" y="184636"/>
                    <a:pt x="2902857" y="127054"/>
                  </a:cubicBezTo>
                  <a:cubicBezTo>
                    <a:pt x="2948216" y="157291"/>
                    <a:pt x="2924023" y="136124"/>
                    <a:pt x="2966357" y="199625"/>
                  </a:cubicBezTo>
                  <a:lnTo>
                    <a:pt x="2984500" y="226839"/>
                  </a:lnTo>
                  <a:lnTo>
                    <a:pt x="3002643" y="254054"/>
                  </a:lnTo>
                  <a:cubicBezTo>
                    <a:pt x="3011714" y="251030"/>
                    <a:pt x="3023096" y="251743"/>
                    <a:pt x="3029857" y="244982"/>
                  </a:cubicBezTo>
                  <a:cubicBezTo>
                    <a:pt x="3061050" y="213789"/>
                    <a:pt x="3063807" y="197561"/>
                    <a:pt x="3075215" y="163339"/>
                  </a:cubicBezTo>
                  <a:cubicBezTo>
                    <a:pt x="3093358" y="166363"/>
                    <a:pt x="3113565" y="163479"/>
                    <a:pt x="3129643" y="172411"/>
                  </a:cubicBezTo>
                  <a:cubicBezTo>
                    <a:pt x="3152110" y="184893"/>
                    <a:pt x="3158707" y="214247"/>
                    <a:pt x="3165929" y="235911"/>
                  </a:cubicBezTo>
                  <a:cubicBezTo>
                    <a:pt x="3162905" y="244982"/>
                    <a:pt x="3152581" y="254572"/>
                    <a:pt x="3156857" y="263125"/>
                  </a:cubicBezTo>
                  <a:cubicBezTo>
                    <a:pt x="3189447" y="328305"/>
                    <a:pt x="3203562" y="333572"/>
                    <a:pt x="3247572" y="362911"/>
                  </a:cubicBezTo>
                  <a:cubicBezTo>
                    <a:pt x="3305633" y="343556"/>
                    <a:pt x="3307043" y="339225"/>
                    <a:pt x="3401786" y="362911"/>
                  </a:cubicBezTo>
                  <a:cubicBezTo>
                    <a:pt x="3412363" y="365555"/>
                    <a:pt x="3412220" y="382416"/>
                    <a:pt x="3419929" y="390125"/>
                  </a:cubicBezTo>
                  <a:cubicBezTo>
                    <a:pt x="3430620" y="400816"/>
                    <a:pt x="3444837" y="407383"/>
                    <a:pt x="3456215" y="417339"/>
                  </a:cubicBezTo>
                  <a:cubicBezTo>
                    <a:pt x="3477851" y="436270"/>
                    <a:pt x="3492519" y="460113"/>
                    <a:pt x="3519715" y="471768"/>
                  </a:cubicBezTo>
                  <a:cubicBezTo>
                    <a:pt x="3531174" y="476679"/>
                    <a:pt x="3543905" y="477815"/>
                    <a:pt x="3556000" y="480839"/>
                  </a:cubicBezTo>
                  <a:cubicBezTo>
                    <a:pt x="3562048" y="489911"/>
                    <a:pt x="3565071" y="502006"/>
                    <a:pt x="3574143" y="508054"/>
                  </a:cubicBezTo>
                  <a:cubicBezTo>
                    <a:pt x="3584517" y="514970"/>
                    <a:pt x="3598038" y="515748"/>
                    <a:pt x="3610429" y="517125"/>
                  </a:cubicBezTo>
                  <a:cubicBezTo>
                    <a:pt x="3652611" y="521812"/>
                    <a:pt x="3695096" y="523172"/>
                    <a:pt x="3737429" y="526196"/>
                  </a:cubicBezTo>
                  <a:cubicBezTo>
                    <a:pt x="3776122" y="551992"/>
                    <a:pt x="3789091" y="563888"/>
                    <a:pt x="3828143" y="580625"/>
                  </a:cubicBezTo>
                  <a:cubicBezTo>
                    <a:pt x="3855771" y="592466"/>
                    <a:pt x="3878694" y="593985"/>
                    <a:pt x="3909786" y="598768"/>
                  </a:cubicBezTo>
                  <a:cubicBezTo>
                    <a:pt x="3930919" y="602019"/>
                    <a:pt x="3952119" y="604815"/>
                    <a:pt x="3973286" y="607839"/>
                  </a:cubicBezTo>
                  <a:cubicBezTo>
                    <a:pt x="4021185" y="623807"/>
                    <a:pt x="3992546" y="611608"/>
                    <a:pt x="4054929" y="653196"/>
                  </a:cubicBezTo>
                  <a:cubicBezTo>
                    <a:pt x="4064000" y="659244"/>
                    <a:pt x="4071566" y="668695"/>
                    <a:pt x="4082143" y="671339"/>
                  </a:cubicBezTo>
                  <a:cubicBezTo>
                    <a:pt x="4136030" y="684811"/>
                    <a:pt x="4105961" y="680411"/>
                    <a:pt x="4172857" y="680411"/>
                  </a:cubicBezTo>
                </a:path>
              </a:pathLst>
            </a:custGeom>
            <a:gradFill flip="none" rotWithShape="1">
              <a:gsLst>
                <a:gs pos="0">
                  <a:srgbClr val="008000"/>
                </a:gs>
                <a:gs pos="58000">
                  <a:srgbClr val="693300"/>
                </a:gs>
                <a:gs pos="79000">
                  <a:schemeClr val="tx2">
                    <a:lumMod val="65000"/>
                    <a:lumOff val="35000"/>
                  </a:schemeClr>
                </a:gs>
              </a:gsLst>
              <a:lin ang="16200000" scaled="0"/>
              <a:tileRect/>
            </a:gra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sp>
          <p:nvSpPr>
            <p:cNvPr id="47123" name="Freeform 67"/>
            <p:cNvSpPr>
              <a:spLocks noChangeArrowheads="1"/>
            </p:cNvSpPr>
            <p:nvPr/>
          </p:nvSpPr>
          <p:spPr bwMode="auto">
            <a:xfrm>
              <a:off x="4370667" y="1967602"/>
              <a:ext cx="4159250" cy="76200"/>
            </a:xfrm>
            <a:custGeom>
              <a:avLst/>
              <a:gdLst>
                <a:gd name="T0" fmla="*/ 0 w 4159250"/>
                <a:gd name="T1" fmla="*/ 0 h 105834"/>
                <a:gd name="T2" fmla="*/ 1788583 w 4159250"/>
                <a:gd name="T3" fmla="*/ 4 h 105834"/>
                <a:gd name="T4" fmla="*/ 3354916 w 4159250"/>
                <a:gd name="T5" fmla="*/ 2 h 105834"/>
                <a:gd name="T6" fmla="*/ 4159250 w 4159250"/>
                <a:gd name="T7" fmla="*/ 3 h 105834"/>
                <a:gd name="T8" fmla="*/ 0 60000 65536"/>
                <a:gd name="T9" fmla="*/ 0 60000 65536"/>
                <a:gd name="T10" fmla="*/ 0 60000 65536"/>
                <a:gd name="T11" fmla="*/ 0 60000 65536"/>
                <a:gd name="T12" fmla="*/ 0 w 4159250"/>
                <a:gd name="T13" fmla="*/ 0 h 105834"/>
                <a:gd name="T14" fmla="*/ 4159250 w 4159250"/>
                <a:gd name="T15" fmla="*/ 105834 h 105834"/>
              </a:gdLst>
              <a:ahLst/>
              <a:cxnLst>
                <a:cxn ang="T8">
                  <a:pos x="T0" y="T1"/>
                </a:cxn>
                <a:cxn ang="T9">
                  <a:pos x="T2" y="T3"/>
                </a:cxn>
                <a:cxn ang="T10">
                  <a:pos x="T4" y="T5"/>
                </a:cxn>
                <a:cxn ang="T11">
                  <a:pos x="T6" y="T7"/>
                </a:cxn>
              </a:cxnLst>
              <a:rect l="T12" t="T13" r="T14" b="T15"/>
              <a:pathLst>
                <a:path w="4159250" h="105834">
                  <a:moveTo>
                    <a:pt x="0" y="0"/>
                  </a:moveTo>
                  <a:cubicBezTo>
                    <a:pt x="614715" y="47625"/>
                    <a:pt x="1229430" y="95251"/>
                    <a:pt x="1788583" y="105834"/>
                  </a:cubicBezTo>
                  <a:lnTo>
                    <a:pt x="3354916" y="63500"/>
                  </a:lnTo>
                  <a:cubicBezTo>
                    <a:pt x="3750027" y="59972"/>
                    <a:pt x="4159250" y="84667"/>
                    <a:pt x="4159250" y="8466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sp>
          <p:nvSpPr>
            <p:cNvPr id="47124" name="Freeform 68"/>
            <p:cNvSpPr>
              <a:spLocks noChangeArrowheads="1"/>
            </p:cNvSpPr>
            <p:nvPr/>
          </p:nvSpPr>
          <p:spPr bwMode="auto">
            <a:xfrm>
              <a:off x="4356380" y="1815202"/>
              <a:ext cx="4191000" cy="103188"/>
            </a:xfrm>
            <a:custGeom>
              <a:avLst/>
              <a:gdLst>
                <a:gd name="T0" fmla="*/ 0 w 3630083"/>
                <a:gd name="T1" fmla="*/ 0 h 179917"/>
                <a:gd name="T2" fmla="*/ 142875007 w 3630083"/>
                <a:gd name="T3" fmla="*/ 1 h 179917"/>
                <a:gd name="T4" fmla="*/ 208397361 w 3630083"/>
                <a:gd name="T5" fmla="*/ 1 h 179917"/>
                <a:gd name="T6" fmla="*/ 312140992 w 3630083"/>
                <a:gd name="T7" fmla="*/ 1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grpSp>
      <p:sp>
        <p:nvSpPr>
          <p:cNvPr id="30" name="Rectangle 29">
            <a:extLst>
              <a:ext uri="{FF2B5EF4-FFF2-40B4-BE49-F238E27FC236}">
                <a16:creationId xmlns:a16="http://schemas.microsoft.com/office/drawing/2014/main" id="{2C793238-A04B-3841-B913-001E26FCBBDB}"/>
              </a:ext>
            </a:extLst>
          </p:cNvPr>
          <p:cNvSpPr/>
          <p:nvPr/>
        </p:nvSpPr>
        <p:spPr>
          <a:xfrm>
            <a:off x="189338" y="973527"/>
            <a:ext cx="6271076" cy="646331"/>
          </a:xfrm>
          <a:prstGeom prst="rect">
            <a:avLst/>
          </a:prstGeom>
        </p:spPr>
        <p:txBody>
          <a:bodyPr wrap="none">
            <a:spAutoFit/>
          </a:bodyPr>
          <a:lstStyle/>
          <a:p>
            <a:r>
              <a:rPr lang="en-US" u="sng" dirty="0"/>
              <a:t>Ionosphere is </a:t>
            </a:r>
            <a:r>
              <a:rPr lang="en-US" b="1" u="sng" dirty="0"/>
              <a:t>dispersive</a:t>
            </a:r>
          </a:p>
          <a:p>
            <a:r>
              <a:rPr lang="en-US" b="1" u="sng" dirty="0"/>
              <a:t>Tropospheric delays can be estimated from weather model data</a:t>
            </a:r>
          </a:p>
        </p:txBody>
      </p:sp>
      <p:pic>
        <p:nvPicPr>
          <p:cNvPr id="20" name="Picture 19">
            <a:extLst>
              <a:ext uri="{FF2B5EF4-FFF2-40B4-BE49-F238E27FC236}">
                <a16:creationId xmlns:a16="http://schemas.microsoft.com/office/drawing/2014/main" id="{F8A22018-2E30-DA45-A89A-65E0CC49D1E6}"/>
              </a:ext>
            </a:extLst>
          </p:cNvPr>
          <p:cNvPicPr>
            <a:picLocks noChangeAspect="1"/>
          </p:cNvPicPr>
          <p:nvPr/>
        </p:nvPicPr>
        <p:blipFill>
          <a:blip r:embed="rId3"/>
          <a:stretch>
            <a:fillRect/>
          </a:stretch>
        </p:blipFill>
        <p:spPr>
          <a:xfrm>
            <a:off x="4830170" y="3616448"/>
            <a:ext cx="3861858" cy="624810"/>
          </a:xfrm>
          <a:prstGeom prst="rect">
            <a:avLst/>
          </a:prstGeom>
        </p:spPr>
      </p:pic>
      <p:sp>
        <p:nvSpPr>
          <p:cNvPr id="25" name="TextBox 24">
            <a:extLst>
              <a:ext uri="{FF2B5EF4-FFF2-40B4-BE49-F238E27FC236}">
                <a16:creationId xmlns:a16="http://schemas.microsoft.com/office/drawing/2014/main" id="{8D332876-FE3B-D643-BA2A-A252476FF4E5}"/>
              </a:ext>
            </a:extLst>
          </p:cNvPr>
          <p:cNvSpPr txBox="1"/>
          <p:nvPr/>
        </p:nvSpPr>
        <p:spPr>
          <a:xfrm>
            <a:off x="7694225" y="2992544"/>
            <a:ext cx="949154" cy="253916"/>
          </a:xfrm>
          <a:prstGeom prst="rect">
            <a:avLst/>
          </a:prstGeom>
          <a:noFill/>
        </p:spPr>
        <p:txBody>
          <a:bodyPr wrap="square" rtlCol="0">
            <a:spAutoFit/>
          </a:bodyPr>
          <a:lstStyle/>
          <a:p>
            <a:r>
              <a:rPr lang="en-US" sz="1050" i="1" dirty="0"/>
              <a:t>David Bekaert</a:t>
            </a:r>
          </a:p>
        </p:txBody>
      </p:sp>
    </p:spTree>
    <p:extLst>
      <p:ext uri="{BB962C8B-B14F-4D97-AF65-F5344CB8AC3E}">
        <p14:creationId xmlns:p14="http://schemas.microsoft.com/office/powerpoint/2010/main" val="282916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Content Placeholder 2"/>
          <p:cNvSpPr>
            <a:spLocks noGrp="1"/>
          </p:cNvSpPr>
          <p:nvPr>
            <p:ph idx="1"/>
          </p:nvPr>
        </p:nvSpPr>
        <p:spPr>
          <a:xfrm>
            <a:off x="568138" y="1713827"/>
            <a:ext cx="4309882" cy="4200351"/>
          </a:xfrm>
        </p:spPr>
        <p:txBody>
          <a:bodyPr>
            <a:normAutofit/>
          </a:bodyPr>
          <a:lstStyle/>
          <a:p>
            <a:r>
              <a:rPr lang="en-US" altLang="en-US" sz="1800" dirty="0">
                <a:ea typeface="ＭＳ Ｐゴシック" pitchFamily="34" charset="-128"/>
              </a:rPr>
              <a:t>The </a:t>
            </a:r>
            <a:r>
              <a:rPr lang="en-US" altLang="en-US" sz="1800" b="1" dirty="0">
                <a:ea typeface="ＭＳ Ｐゴシック" pitchFamily="34" charset="-128"/>
              </a:rPr>
              <a:t>troposphere </a:t>
            </a:r>
            <a:r>
              <a:rPr lang="en-US" altLang="en-US" sz="1800" dirty="0">
                <a:ea typeface="ＭＳ Ｐゴシック" pitchFamily="34" charset="-128"/>
              </a:rPr>
              <a:t>is mainly described by isolines of </a:t>
            </a:r>
          </a:p>
          <a:p>
            <a:pPr lvl="2">
              <a:buFontTx/>
              <a:buChar char="-"/>
            </a:pPr>
            <a:r>
              <a:rPr lang="en-US" altLang="en-US" sz="1800" dirty="0">
                <a:ea typeface="ＭＳ Ｐゴシック" pitchFamily="34" charset="-128"/>
              </a:rPr>
              <a:t>Temperature (</a:t>
            </a:r>
            <a:r>
              <a:rPr lang="en-US" altLang="en-US" sz="1800" i="1" dirty="0">
                <a:ea typeface="ＭＳ Ｐゴシック" pitchFamily="34" charset="-128"/>
              </a:rPr>
              <a:t>T</a:t>
            </a:r>
            <a:r>
              <a:rPr lang="en-US" altLang="en-US" sz="1800" dirty="0">
                <a:ea typeface="ＭＳ Ｐゴシック" pitchFamily="34" charset="-128"/>
              </a:rPr>
              <a:t>)</a:t>
            </a:r>
          </a:p>
          <a:p>
            <a:pPr lvl="2">
              <a:buFontTx/>
              <a:buChar char="-"/>
            </a:pPr>
            <a:r>
              <a:rPr lang="en-US" altLang="en-US" sz="1800" dirty="0">
                <a:ea typeface="ＭＳ Ｐゴシック" pitchFamily="34" charset="-128"/>
              </a:rPr>
              <a:t>Pressure (</a:t>
            </a:r>
            <a:r>
              <a:rPr lang="en-US" altLang="en-US" sz="1800" i="1" dirty="0">
                <a:ea typeface="ＭＳ Ｐゴシック" pitchFamily="34" charset="-128"/>
              </a:rPr>
              <a:t>P</a:t>
            </a:r>
            <a:r>
              <a:rPr lang="en-US" altLang="en-US" sz="1800" dirty="0">
                <a:ea typeface="ＭＳ Ｐゴシック" pitchFamily="34" charset="-128"/>
              </a:rPr>
              <a:t>)</a:t>
            </a:r>
          </a:p>
          <a:p>
            <a:pPr lvl="2">
              <a:buFontTx/>
              <a:buChar char="-"/>
            </a:pPr>
            <a:r>
              <a:rPr lang="en-US" altLang="en-US" sz="1800" dirty="0">
                <a:ea typeface="ＭＳ Ｐゴシック" pitchFamily="34" charset="-128"/>
              </a:rPr>
              <a:t>Water vapor (</a:t>
            </a:r>
            <a:r>
              <a:rPr lang="en-US" altLang="en-US" sz="1800" i="1" dirty="0">
                <a:ea typeface="ＭＳ Ｐゴシック" pitchFamily="34" charset="-128"/>
              </a:rPr>
              <a:t>e</a:t>
            </a:r>
            <a:r>
              <a:rPr lang="en-US" altLang="en-US" sz="1800" dirty="0">
                <a:ea typeface="ＭＳ Ｐゴシック" pitchFamily="34" charset="-128"/>
              </a:rPr>
              <a:t>)</a:t>
            </a:r>
          </a:p>
          <a:p>
            <a:pPr marL="0" indent="0">
              <a:buNone/>
            </a:pPr>
            <a:endParaRPr lang="en-US" altLang="en-US" sz="1800" dirty="0">
              <a:ea typeface="ＭＳ Ｐゴシック" pitchFamily="34" charset="-128"/>
            </a:endParaRPr>
          </a:p>
          <a:p>
            <a:r>
              <a:rPr lang="en-US" altLang="en-US" sz="1800" dirty="0">
                <a:ea typeface="ＭＳ Ｐゴシック" pitchFamily="34" charset="-128"/>
              </a:rPr>
              <a:t>P/T/e come from a weather model</a:t>
            </a:r>
          </a:p>
          <a:p>
            <a:r>
              <a:rPr lang="en-US" altLang="en-US" sz="1800" dirty="0">
                <a:ea typeface="ＭＳ Ｐゴシック" pitchFamily="34" charset="-128"/>
              </a:rPr>
              <a:t>The tropospheric radar delay can be computed by integrating the refractivity </a:t>
            </a:r>
            <a:r>
              <a:rPr lang="en-US" altLang="en-US" sz="1800" i="1" dirty="0">
                <a:ea typeface="ＭＳ Ｐゴシック" pitchFamily="34" charset="-128"/>
              </a:rPr>
              <a:t>N </a:t>
            </a:r>
            <a:r>
              <a:rPr lang="en-US" altLang="en-US" sz="1800" dirty="0">
                <a:ea typeface="ＭＳ Ｐゴシック" pitchFamily="34" charset="-128"/>
              </a:rPr>
              <a:t>with height and projecting to the slant</a:t>
            </a:r>
          </a:p>
          <a:p>
            <a:pPr lvl="2">
              <a:buFontTx/>
              <a:buNone/>
            </a:pPr>
            <a:endParaRPr lang="en-US" altLang="en-US" dirty="0">
              <a:ea typeface="ＭＳ Ｐゴシック" pitchFamily="34" charset="-128"/>
            </a:endParaRPr>
          </a:p>
          <a:p>
            <a:pPr lvl="1">
              <a:buFontTx/>
              <a:buNone/>
            </a:pPr>
            <a:endParaRPr lang="en-US" altLang="en-US" dirty="0">
              <a:ea typeface="ＭＳ Ｐゴシック" pitchFamily="34" charset="-128"/>
            </a:endParaRPr>
          </a:p>
          <a:p>
            <a:pPr lvl="1">
              <a:buFontTx/>
              <a:buNone/>
            </a:pPr>
            <a:endParaRPr lang="en-US" altLang="en-US" sz="525" dirty="0">
              <a:ea typeface="ＭＳ Ｐゴシック" pitchFamily="34" charset="-128"/>
            </a:endParaRPr>
          </a:p>
          <a:p>
            <a:pPr lvl="1">
              <a:buFontTx/>
              <a:buNone/>
            </a:pPr>
            <a:endParaRPr lang="en-US" altLang="en-US" sz="525" dirty="0">
              <a:ea typeface="ＭＳ Ｐゴシック" pitchFamily="34" charset="-128"/>
            </a:endParaRPr>
          </a:p>
        </p:txBody>
      </p:sp>
      <p:grpSp>
        <p:nvGrpSpPr>
          <p:cNvPr id="12" name="Group 11">
            <a:extLst>
              <a:ext uri="{FF2B5EF4-FFF2-40B4-BE49-F238E27FC236}">
                <a16:creationId xmlns:a16="http://schemas.microsoft.com/office/drawing/2014/main" id="{BBC7438F-706F-7B4D-827E-6F055BF850B0}"/>
              </a:ext>
            </a:extLst>
          </p:cNvPr>
          <p:cNvGrpSpPr/>
          <p:nvPr/>
        </p:nvGrpSpPr>
        <p:grpSpPr>
          <a:xfrm>
            <a:off x="4810504" y="1018984"/>
            <a:ext cx="3765359" cy="2025800"/>
            <a:chOff x="4356380" y="837302"/>
            <a:chExt cx="4249738" cy="2209800"/>
          </a:xfrm>
        </p:grpSpPr>
        <p:sp>
          <p:nvSpPr>
            <p:cNvPr id="10" name="Rectangle 9"/>
            <p:cNvSpPr/>
            <p:nvPr/>
          </p:nvSpPr>
          <p:spPr bwMode="auto">
            <a:xfrm>
              <a:off x="4356380" y="1739002"/>
              <a:ext cx="4191000" cy="1295400"/>
            </a:xfrm>
            <a:prstGeom prst="rect">
              <a:avLst/>
            </a:prstGeom>
            <a:gradFill flip="none" rotWithShape="1">
              <a:gsLst>
                <a:gs pos="0">
                  <a:schemeClr val="tx1">
                    <a:lumMod val="50000"/>
                    <a:lumOff val="50000"/>
                  </a:schemeClr>
                </a:gs>
                <a:gs pos="100000">
                  <a:srgbClr val="FFFFFF"/>
                </a:gs>
              </a:gsLst>
              <a:lin ang="5460000" scaled="0"/>
              <a:tileRect/>
            </a:gradFill>
            <a:ln w="9525" cap="flat" cmpd="sng" algn="ctr">
              <a:no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sp>
          <p:nvSpPr>
            <p:cNvPr id="47110" name="Freeform 45"/>
            <p:cNvSpPr>
              <a:spLocks noChangeArrowheads="1"/>
            </p:cNvSpPr>
            <p:nvPr/>
          </p:nvSpPr>
          <p:spPr bwMode="auto">
            <a:xfrm>
              <a:off x="4356380" y="2321616"/>
              <a:ext cx="4191000" cy="179387"/>
            </a:xfrm>
            <a:custGeom>
              <a:avLst/>
              <a:gdLst>
                <a:gd name="T0" fmla="*/ 0 w 3630083"/>
                <a:gd name="T1" fmla="*/ 0 h 179917"/>
                <a:gd name="T2" fmla="*/ 142875007 w 3630083"/>
                <a:gd name="T3" fmla="*/ 87182 h 179917"/>
                <a:gd name="T4" fmla="*/ 208397361 w 3630083"/>
                <a:gd name="T5" fmla="*/ 135617 h 179917"/>
                <a:gd name="T6" fmla="*/ 312140992 w 3630083"/>
                <a:gd name="T7" fmla="*/ 164676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sp>
          <p:nvSpPr>
            <p:cNvPr id="47111" name="Freeform 46"/>
            <p:cNvSpPr>
              <a:spLocks noChangeArrowheads="1"/>
            </p:cNvSpPr>
            <p:nvPr/>
          </p:nvSpPr>
          <p:spPr bwMode="auto">
            <a:xfrm>
              <a:off x="4889780" y="2577202"/>
              <a:ext cx="2411412" cy="76200"/>
            </a:xfrm>
            <a:custGeom>
              <a:avLst/>
              <a:gdLst>
                <a:gd name="T0" fmla="*/ 0 w 3630083"/>
                <a:gd name="T1" fmla="*/ 0 h 179917"/>
                <a:gd name="T2" fmla="*/ 5 w 3630083"/>
                <a:gd name="T3" fmla="*/ 0 h 179917"/>
                <a:gd name="T4" fmla="*/ 7 w 3630083"/>
                <a:gd name="T5" fmla="*/ 0 h 179917"/>
                <a:gd name="T6" fmla="*/ 11 w 3630083"/>
                <a:gd name="T7" fmla="*/ 0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sp>
          <p:nvSpPr>
            <p:cNvPr id="47112" name="Freeform 47"/>
            <p:cNvSpPr>
              <a:spLocks noChangeArrowheads="1"/>
            </p:cNvSpPr>
            <p:nvPr/>
          </p:nvSpPr>
          <p:spPr bwMode="auto">
            <a:xfrm>
              <a:off x="4356380" y="2196202"/>
              <a:ext cx="4191000" cy="76200"/>
            </a:xfrm>
            <a:custGeom>
              <a:avLst/>
              <a:gdLst>
                <a:gd name="T0" fmla="*/ 0 w 3630083"/>
                <a:gd name="T1" fmla="*/ 0 h 179917"/>
                <a:gd name="T2" fmla="*/ 142875007 w 3630083"/>
                <a:gd name="T3" fmla="*/ 0 h 179917"/>
                <a:gd name="T4" fmla="*/ 208397361 w 3630083"/>
                <a:gd name="T5" fmla="*/ 0 h 179917"/>
                <a:gd name="T6" fmla="*/ 312140992 w 3630083"/>
                <a:gd name="T7" fmla="*/ 0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cxnSp>
          <p:nvCxnSpPr>
            <p:cNvPr id="47113" name="Straight Connector 48"/>
            <p:cNvCxnSpPr>
              <a:cxnSpLocks noChangeShapeType="1"/>
            </p:cNvCxnSpPr>
            <p:nvPr/>
          </p:nvCxnSpPr>
          <p:spPr bwMode="auto">
            <a:xfrm rot="10800000">
              <a:off x="4356380" y="2575616"/>
              <a:ext cx="381000" cy="158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4" name="Straight Arrow Connector 16"/>
            <p:cNvCxnSpPr>
              <a:cxnSpLocks noChangeShapeType="1"/>
            </p:cNvCxnSpPr>
            <p:nvPr/>
          </p:nvCxnSpPr>
          <p:spPr bwMode="auto">
            <a:xfrm rot="5400000">
              <a:off x="6172480" y="1631053"/>
              <a:ext cx="1627188" cy="496887"/>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bwMode="auto">
            <a:xfrm>
              <a:off x="6777317" y="913502"/>
              <a:ext cx="304800" cy="76200"/>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sp>
          <p:nvSpPr>
            <p:cNvPr id="17" name="Rectangle 16"/>
            <p:cNvSpPr/>
            <p:nvPr/>
          </p:nvSpPr>
          <p:spPr bwMode="auto">
            <a:xfrm>
              <a:off x="7386917" y="913502"/>
              <a:ext cx="304800" cy="76200"/>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cxnSp>
          <p:nvCxnSpPr>
            <p:cNvPr id="47117" name="Straight Connector 24"/>
            <p:cNvCxnSpPr>
              <a:cxnSpLocks noChangeShapeType="1"/>
              <a:stCxn id="16" idx="3"/>
              <a:endCxn id="17" idx="1"/>
            </p:cNvCxnSpPr>
            <p:nvPr/>
          </p:nvCxnSpPr>
          <p:spPr bwMode="auto">
            <a:xfrm>
              <a:off x="7082117" y="951602"/>
              <a:ext cx="3048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 name="Rectangle 18"/>
            <p:cNvSpPr/>
            <p:nvPr/>
          </p:nvSpPr>
          <p:spPr bwMode="auto">
            <a:xfrm>
              <a:off x="7158317" y="837302"/>
              <a:ext cx="152400" cy="228600"/>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cxnSp>
          <p:nvCxnSpPr>
            <p:cNvPr id="47119" name="Straight Arrow Connector 32"/>
            <p:cNvCxnSpPr>
              <a:cxnSpLocks noChangeShapeType="1"/>
            </p:cNvCxnSpPr>
            <p:nvPr/>
          </p:nvCxnSpPr>
          <p:spPr bwMode="auto">
            <a:xfrm rot="5400000" flipH="1" flipV="1">
              <a:off x="6382824" y="1877909"/>
              <a:ext cx="1282700" cy="420687"/>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47120" name="TextBox 32"/>
            <p:cNvSpPr txBox="1">
              <a:spLocks noChangeArrowheads="1"/>
            </p:cNvSpPr>
            <p:nvPr/>
          </p:nvSpPr>
          <p:spPr bwMode="auto">
            <a:xfrm>
              <a:off x="7404381" y="1967603"/>
              <a:ext cx="751186" cy="289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20000"/>
                </a:spcBef>
              </a:pPr>
              <a:r>
                <a:rPr lang="en-US" altLang="en-US" sz="1125"/>
                <a:t>isolines</a:t>
              </a:r>
            </a:p>
          </p:txBody>
        </p:sp>
        <p:cxnSp>
          <p:nvCxnSpPr>
            <p:cNvPr id="47121" name="Straight Connector 59"/>
            <p:cNvCxnSpPr>
              <a:cxnSpLocks noChangeShapeType="1"/>
            </p:cNvCxnSpPr>
            <p:nvPr/>
          </p:nvCxnSpPr>
          <p:spPr bwMode="auto">
            <a:xfrm rot="10800000">
              <a:off x="7556780" y="2653402"/>
              <a:ext cx="990600" cy="15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23" name="Freeform 22"/>
            <p:cNvSpPr/>
            <p:nvPr/>
          </p:nvSpPr>
          <p:spPr bwMode="auto">
            <a:xfrm>
              <a:off x="4432581" y="2348602"/>
              <a:ext cx="4173537" cy="698500"/>
            </a:xfrm>
            <a:custGeom>
              <a:avLst/>
              <a:gdLst>
                <a:gd name="connsiteX0" fmla="*/ 0 w 4172857"/>
                <a:gd name="connsiteY0" fmla="*/ 698554 h 698554"/>
                <a:gd name="connsiteX1" fmla="*/ 18143 w 4172857"/>
                <a:gd name="connsiteY1" fmla="*/ 662268 h 698554"/>
                <a:gd name="connsiteX2" fmla="*/ 27215 w 4172857"/>
                <a:gd name="connsiteY2" fmla="*/ 625982 h 698554"/>
                <a:gd name="connsiteX3" fmla="*/ 54429 w 4172857"/>
                <a:gd name="connsiteY3" fmla="*/ 616911 h 698554"/>
                <a:gd name="connsiteX4" fmla="*/ 108857 w 4172857"/>
                <a:gd name="connsiteY4" fmla="*/ 607839 h 698554"/>
                <a:gd name="connsiteX5" fmla="*/ 136072 w 4172857"/>
                <a:gd name="connsiteY5" fmla="*/ 508054 h 698554"/>
                <a:gd name="connsiteX6" fmla="*/ 145143 w 4172857"/>
                <a:gd name="connsiteY6" fmla="*/ 471768 h 698554"/>
                <a:gd name="connsiteX7" fmla="*/ 172357 w 4172857"/>
                <a:gd name="connsiteY7" fmla="*/ 390125 h 698554"/>
                <a:gd name="connsiteX8" fmla="*/ 181429 w 4172857"/>
                <a:gd name="connsiteY8" fmla="*/ 362911 h 698554"/>
                <a:gd name="connsiteX9" fmla="*/ 208643 w 4172857"/>
                <a:gd name="connsiteY9" fmla="*/ 254054 h 698554"/>
                <a:gd name="connsiteX10" fmla="*/ 208643 w 4172857"/>
                <a:gd name="connsiteY10" fmla="*/ 254054 h 698554"/>
                <a:gd name="connsiteX11" fmla="*/ 244929 w 4172857"/>
                <a:gd name="connsiteY11" fmla="*/ 81696 h 698554"/>
                <a:gd name="connsiteX12" fmla="*/ 254000 w 4172857"/>
                <a:gd name="connsiteY12" fmla="*/ 54 h 698554"/>
                <a:gd name="connsiteX13" fmla="*/ 308429 w 4172857"/>
                <a:gd name="connsiteY13" fmla="*/ 9125 h 698554"/>
                <a:gd name="connsiteX14" fmla="*/ 317500 w 4172857"/>
                <a:gd name="connsiteY14" fmla="*/ 36339 h 698554"/>
                <a:gd name="connsiteX15" fmla="*/ 326572 w 4172857"/>
                <a:gd name="connsiteY15" fmla="*/ 72625 h 698554"/>
                <a:gd name="connsiteX16" fmla="*/ 335643 w 4172857"/>
                <a:gd name="connsiteY16" fmla="*/ 163339 h 698554"/>
                <a:gd name="connsiteX17" fmla="*/ 353786 w 4172857"/>
                <a:gd name="connsiteY17" fmla="*/ 226839 h 698554"/>
                <a:gd name="connsiteX18" fmla="*/ 390072 w 4172857"/>
                <a:gd name="connsiteY18" fmla="*/ 217768 h 698554"/>
                <a:gd name="connsiteX19" fmla="*/ 426357 w 4172857"/>
                <a:gd name="connsiteY19" fmla="*/ 154268 h 698554"/>
                <a:gd name="connsiteX20" fmla="*/ 435429 w 4172857"/>
                <a:gd name="connsiteY20" fmla="*/ 127054 h 698554"/>
                <a:gd name="connsiteX21" fmla="*/ 462643 w 4172857"/>
                <a:gd name="connsiteY21" fmla="*/ 145196 h 698554"/>
                <a:gd name="connsiteX22" fmla="*/ 489857 w 4172857"/>
                <a:gd name="connsiteY22" fmla="*/ 235911 h 698554"/>
                <a:gd name="connsiteX23" fmla="*/ 508000 w 4172857"/>
                <a:gd name="connsiteY23" fmla="*/ 263125 h 698554"/>
                <a:gd name="connsiteX24" fmla="*/ 517072 w 4172857"/>
                <a:gd name="connsiteY24" fmla="*/ 290339 h 698554"/>
                <a:gd name="connsiteX25" fmla="*/ 553357 w 4172857"/>
                <a:gd name="connsiteY25" fmla="*/ 344768 h 698554"/>
                <a:gd name="connsiteX26" fmla="*/ 571500 w 4172857"/>
                <a:gd name="connsiteY26" fmla="*/ 371982 h 698554"/>
                <a:gd name="connsiteX27" fmla="*/ 589643 w 4172857"/>
                <a:gd name="connsiteY27" fmla="*/ 417339 h 698554"/>
                <a:gd name="connsiteX28" fmla="*/ 635000 w 4172857"/>
                <a:gd name="connsiteY28" fmla="*/ 526196 h 698554"/>
                <a:gd name="connsiteX29" fmla="*/ 689429 w 4172857"/>
                <a:gd name="connsiteY29" fmla="*/ 562482 h 698554"/>
                <a:gd name="connsiteX30" fmla="*/ 716643 w 4172857"/>
                <a:gd name="connsiteY30" fmla="*/ 580625 h 698554"/>
                <a:gd name="connsiteX31" fmla="*/ 789215 w 4172857"/>
                <a:gd name="connsiteY31" fmla="*/ 571554 h 698554"/>
                <a:gd name="connsiteX32" fmla="*/ 843643 w 4172857"/>
                <a:gd name="connsiteY32" fmla="*/ 517125 h 698554"/>
                <a:gd name="connsiteX33" fmla="*/ 898072 w 4172857"/>
                <a:gd name="connsiteY33" fmla="*/ 489911 h 698554"/>
                <a:gd name="connsiteX34" fmla="*/ 979715 w 4172857"/>
                <a:gd name="connsiteY34" fmla="*/ 498982 h 698554"/>
                <a:gd name="connsiteX35" fmla="*/ 1034143 w 4172857"/>
                <a:gd name="connsiteY35" fmla="*/ 535268 h 698554"/>
                <a:gd name="connsiteX36" fmla="*/ 1070429 w 4172857"/>
                <a:gd name="connsiteY36" fmla="*/ 589696 h 698554"/>
                <a:gd name="connsiteX37" fmla="*/ 1124857 w 4172857"/>
                <a:gd name="connsiteY37" fmla="*/ 607839 h 698554"/>
                <a:gd name="connsiteX38" fmla="*/ 1206500 w 4172857"/>
                <a:gd name="connsiteY38" fmla="*/ 598768 h 698554"/>
                <a:gd name="connsiteX39" fmla="*/ 1215572 w 4172857"/>
                <a:gd name="connsiteY39" fmla="*/ 571554 h 698554"/>
                <a:gd name="connsiteX40" fmla="*/ 1224643 w 4172857"/>
                <a:gd name="connsiteY40" fmla="*/ 526196 h 698554"/>
                <a:gd name="connsiteX41" fmla="*/ 1242786 w 4172857"/>
                <a:gd name="connsiteY41" fmla="*/ 489911 h 698554"/>
                <a:gd name="connsiteX42" fmla="*/ 1279072 w 4172857"/>
                <a:gd name="connsiteY42" fmla="*/ 390125 h 698554"/>
                <a:gd name="connsiteX43" fmla="*/ 1306286 w 4172857"/>
                <a:gd name="connsiteY43" fmla="*/ 381054 h 698554"/>
                <a:gd name="connsiteX44" fmla="*/ 1315357 w 4172857"/>
                <a:gd name="connsiteY44" fmla="*/ 417339 h 698554"/>
                <a:gd name="connsiteX45" fmla="*/ 1333500 w 4172857"/>
                <a:gd name="connsiteY45" fmla="*/ 444554 h 698554"/>
                <a:gd name="connsiteX46" fmla="*/ 1342572 w 4172857"/>
                <a:gd name="connsiteY46" fmla="*/ 471768 h 698554"/>
                <a:gd name="connsiteX47" fmla="*/ 1360715 w 4172857"/>
                <a:gd name="connsiteY47" fmla="*/ 444554 h 698554"/>
                <a:gd name="connsiteX48" fmla="*/ 1387929 w 4172857"/>
                <a:gd name="connsiteY48" fmla="*/ 317554 h 698554"/>
                <a:gd name="connsiteX49" fmla="*/ 1415143 w 4172857"/>
                <a:gd name="connsiteY49" fmla="*/ 399196 h 698554"/>
                <a:gd name="connsiteX50" fmla="*/ 1442357 w 4172857"/>
                <a:gd name="connsiteY50" fmla="*/ 453625 h 698554"/>
                <a:gd name="connsiteX51" fmla="*/ 1469572 w 4172857"/>
                <a:gd name="connsiteY51" fmla="*/ 471768 h 698554"/>
                <a:gd name="connsiteX52" fmla="*/ 1533072 w 4172857"/>
                <a:gd name="connsiteY52" fmla="*/ 508054 h 698554"/>
                <a:gd name="connsiteX53" fmla="*/ 1551215 w 4172857"/>
                <a:gd name="connsiteY53" fmla="*/ 535268 h 698554"/>
                <a:gd name="connsiteX54" fmla="*/ 1614715 w 4172857"/>
                <a:gd name="connsiteY54" fmla="*/ 571554 h 698554"/>
                <a:gd name="connsiteX55" fmla="*/ 1641929 w 4172857"/>
                <a:gd name="connsiteY55" fmla="*/ 562482 h 698554"/>
                <a:gd name="connsiteX56" fmla="*/ 1678215 w 4172857"/>
                <a:gd name="connsiteY56" fmla="*/ 544339 h 698554"/>
                <a:gd name="connsiteX57" fmla="*/ 1741715 w 4172857"/>
                <a:gd name="connsiteY57" fmla="*/ 553411 h 698554"/>
                <a:gd name="connsiteX58" fmla="*/ 1768929 w 4172857"/>
                <a:gd name="connsiteY58" fmla="*/ 571554 h 698554"/>
                <a:gd name="connsiteX59" fmla="*/ 1859643 w 4172857"/>
                <a:gd name="connsiteY59" fmla="*/ 571554 h 698554"/>
                <a:gd name="connsiteX60" fmla="*/ 1986643 w 4172857"/>
                <a:gd name="connsiteY60" fmla="*/ 553411 h 698554"/>
                <a:gd name="connsiteX61" fmla="*/ 2041072 w 4172857"/>
                <a:gd name="connsiteY61" fmla="*/ 535268 h 698554"/>
                <a:gd name="connsiteX62" fmla="*/ 2204357 w 4172857"/>
                <a:gd name="connsiteY62" fmla="*/ 544339 h 698554"/>
                <a:gd name="connsiteX63" fmla="*/ 2240643 w 4172857"/>
                <a:gd name="connsiteY63" fmla="*/ 535268 h 698554"/>
                <a:gd name="connsiteX64" fmla="*/ 2276929 w 4172857"/>
                <a:gd name="connsiteY64" fmla="*/ 453625 h 698554"/>
                <a:gd name="connsiteX65" fmla="*/ 2304143 w 4172857"/>
                <a:gd name="connsiteY65" fmla="*/ 435482 h 698554"/>
                <a:gd name="connsiteX66" fmla="*/ 2413000 w 4172857"/>
                <a:gd name="connsiteY66" fmla="*/ 426411 h 698554"/>
                <a:gd name="connsiteX67" fmla="*/ 2549072 w 4172857"/>
                <a:gd name="connsiteY67" fmla="*/ 435482 h 698554"/>
                <a:gd name="connsiteX68" fmla="*/ 2558143 w 4172857"/>
                <a:gd name="connsiteY68" fmla="*/ 462696 h 698554"/>
                <a:gd name="connsiteX69" fmla="*/ 2585357 w 4172857"/>
                <a:gd name="connsiteY69" fmla="*/ 480839 h 698554"/>
                <a:gd name="connsiteX70" fmla="*/ 2685143 w 4172857"/>
                <a:gd name="connsiteY70" fmla="*/ 517125 h 698554"/>
                <a:gd name="connsiteX71" fmla="*/ 2712357 w 4172857"/>
                <a:gd name="connsiteY71" fmla="*/ 526196 h 698554"/>
                <a:gd name="connsiteX72" fmla="*/ 2775857 w 4172857"/>
                <a:gd name="connsiteY72" fmla="*/ 544339 h 698554"/>
                <a:gd name="connsiteX73" fmla="*/ 2830286 w 4172857"/>
                <a:gd name="connsiteY73" fmla="*/ 535268 h 698554"/>
                <a:gd name="connsiteX74" fmla="*/ 2839357 w 4172857"/>
                <a:gd name="connsiteY74" fmla="*/ 498982 h 698554"/>
                <a:gd name="connsiteX75" fmla="*/ 2857500 w 4172857"/>
                <a:gd name="connsiteY75" fmla="*/ 408268 h 698554"/>
                <a:gd name="connsiteX76" fmla="*/ 2866572 w 4172857"/>
                <a:gd name="connsiteY76" fmla="*/ 263125 h 698554"/>
                <a:gd name="connsiteX77" fmla="*/ 2884715 w 4172857"/>
                <a:gd name="connsiteY77" fmla="*/ 208696 h 698554"/>
                <a:gd name="connsiteX78" fmla="*/ 2902857 w 4172857"/>
                <a:gd name="connsiteY78" fmla="*/ 127054 h 698554"/>
                <a:gd name="connsiteX79" fmla="*/ 2966357 w 4172857"/>
                <a:gd name="connsiteY79" fmla="*/ 199625 h 698554"/>
                <a:gd name="connsiteX80" fmla="*/ 2984500 w 4172857"/>
                <a:gd name="connsiteY80" fmla="*/ 226839 h 698554"/>
                <a:gd name="connsiteX81" fmla="*/ 3002643 w 4172857"/>
                <a:gd name="connsiteY81" fmla="*/ 254054 h 698554"/>
                <a:gd name="connsiteX82" fmla="*/ 3029857 w 4172857"/>
                <a:gd name="connsiteY82" fmla="*/ 244982 h 698554"/>
                <a:gd name="connsiteX83" fmla="*/ 3075215 w 4172857"/>
                <a:gd name="connsiteY83" fmla="*/ 163339 h 698554"/>
                <a:gd name="connsiteX84" fmla="*/ 3129643 w 4172857"/>
                <a:gd name="connsiteY84" fmla="*/ 172411 h 698554"/>
                <a:gd name="connsiteX85" fmla="*/ 3165929 w 4172857"/>
                <a:gd name="connsiteY85" fmla="*/ 235911 h 698554"/>
                <a:gd name="connsiteX86" fmla="*/ 3156857 w 4172857"/>
                <a:gd name="connsiteY86" fmla="*/ 263125 h 698554"/>
                <a:gd name="connsiteX87" fmla="*/ 3247572 w 4172857"/>
                <a:gd name="connsiteY87" fmla="*/ 362911 h 698554"/>
                <a:gd name="connsiteX88" fmla="*/ 3401786 w 4172857"/>
                <a:gd name="connsiteY88" fmla="*/ 362911 h 698554"/>
                <a:gd name="connsiteX89" fmla="*/ 3419929 w 4172857"/>
                <a:gd name="connsiteY89" fmla="*/ 390125 h 698554"/>
                <a:gd name="connsiteX90" fmla="*/ 3456215 w 4172857"/>
                <a:gd name="connsiteY90" fmla="*/ 417339 h 698554"/>
                <a:gd name="connsiteX91" fmla="*/ 3519715 w 4172857"/>
                <a:gd name="connsiteY91" fmla="*/ 471768 h 698554"/>
                <a:gd name="connsiteX92" fmla="*/ 3556000 w 4172857"/>
                <a:gd name="connsiteY92" fmla="*/ 480839 h 698554"/>
                <a:gd name="connsiteX93" fmla="*/ 3574143 w 4172857"/>
                <a:gd name="connsiteY93" fmla="*/ 508054 h 698554"/>
                <a:gd name="connsiteX94" fmla="*/ 3610429 w 4172857"/>
                <a:gd name="connsiteY94" fmla="*/ 517125 h 698554"/>
                <a:gd name="connsiteX95" fmla="*/ 3737429 w 4172857"/>
                <a:gd name="connsiteY95" fmla="*/ 526196 h 698554"/>
                <a:gd name="connsiteX96" fmla="*/ 3828143 w 4172857"/>
                <a:gd name="connsiteY96" fmla="*/ 580625 h 698554"/>
                <a:gd name="connsiteX97" fmla="*/ 3909786 w 4172857"/>
                <a:gd name="connsiteY97" fmla="*/ 598768 h 698554"/>
                <a:gd name="connsiteX98" fmla="*/ 3973286 w 4172857"/>
                <a:gd name="connsiteY98" fmla="*/ 607839 h 698554"/>
                <a:gd name="connsiteX99" fmla="*/ 4054929 w 4172857"/>
                <a:gd name="connsiteY99" fmla="*/ 653196 h 698554"/>
                <a:gd name="connsiteX100" fmla="*/ 4082143 w 4172857"/>
                <a:gd name="connsiteY100" fmla="*/ 671339 h 698554"/>
                <a:gd name="connsiteX101" fmla="*/ 4172857 w 4172857"/>
                <a:gd name="connsiteY101" fmla="*/ 680411 h 69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172857" h="698554">
                  <a:moveTo>
                    <a:pt x="0" y="698554"/>
                  </a:moveTo>
                  <a:cubicBezTo>
                    <a:pt x="6048" y="686459"/>
                    <a:pt x="13395" y="674930"/>
                    <a:pt x="18143" y="662268"/>
                  </a:cubicBezTo>
                  <a:cubicBezTo>
                    <a:pt x="22521" y="650594"/>
                    <a:pt x="19426" y="635718"/>
                    <a:pt x="27215" y="625982"/>
                  </a:cubicBezTo>
                  <a:cubicBezTo>
                    <a:pt x="33188" y="618515"/>
                    <a:pt x="45095" y="618985"/>
                    <a:pt x="54429" y="616911"/>
                  </a:cubicBezTo>
                  <a:cubicBezTo>
                    <a:pt x="72384" y="612921"/>
                    <a:pt x="90714" y="610863"/>
                    <a:pt x="108857" y="607839"/>
                  </a:cubicBezTo>
                  <a:cubicBezTo>
                    <a:pt x="125814" y="556972"/>
                    <a:pt x="115612" y="589896"/>
                    <a:pt x="136072" y="508054"/>
                  </a:cubicBezTo>
                  <a:cubicBezTo>
                    <a:pt x="139096" y="495959"/>
                    <a:pt x="141200" y="483596"/>
                    <a:pt x="145143" y="471768"/>
                  </a:cubicBezTo>
                  <a:lnTo>
                    <a:pt x="172357" y="390125"/>
                  </a:lnTo>
                  <a:lnTo>
                    <a:pt x="181429" y="362911"/>
                  </a:lnTo>
                  <a:cubicBezTo>
                    <a:pt x="193644" y="289618"/>
                    <a:pt x="184683" y="325931"/>
                    <a:pt x="208643" y="254054"/>
                  </a:cubicBezTo>
                  <a:lnTo>
                    <a:pt x="208643" y="254054"/>
                  </a:lnTo>
                  <a:cubicBezTo>
                    <a:pt x="217952" y="212163"/>
                    <a:pt x="238490" y="122478"/>
                    <a:pt x="244929" y="81696"/>
                  </a:cubicBezTo>
                  <a:cubicBezTo>
                    <a:pt x="249199" y="54650"/>
                    <a:pt x="250976" y="27268"/>
                    <a:pt x="254000" y="54"/>
                  </a:cubicBezTo>
                  <a:cubicBezTo>
                    <a:pt x="272143" y="3078"/>
                    <a:pt x="292459" y="0"/>
                    <a:pt x="308429" y="9125"/>
                  </a:cubicBezTo>
                  <a:cubicBezTo>
                    <a:pt x="316731" y="13869"/>
                    <a:pt x="314873" y="27145"/>
                    <a:pt x="317500" y="36339"/>
                  </a:cubicBezTo>
                  <a:cubicBezTo>
                    <a:pt x="320925" y="48327"/>
                    <a:pt x="323548" y="60530"/>
                    <a:pt x="326572" y="72625"/>
                  </a:cubicBezTo>
                  <a:cubicBezTo>
                    <a:pt x="329596" y="102863"/>
                    <a:pt x="331345" y="133256"/>
                    <a:pt x="335643" y="163339"/>
                  </a:cubicBezTo>
                  <a:cubicBezTo>
                    <a:pt x="338490" y="183268"/>
                    <a:pt x="347326" y="207457"/>
                    <a:pt x="353786" y="226839"/>
                  </a:cubicBezTo>
                  <a:cubicBezTo>
                    <a:pt x="365881" y="223815"/>
                    <a:pt x="379247" y="223954"/>
                    <a:pt x="390072" y="217768"/>
                  </a:cubicBezTo>
                  <a:cubicBezTo>
                    <a:pt x="422970" y="198969"/>
                    <a:pt x="417218" y="186254"/>
                    <a:pt x="426357" y="154268"/>
                  </a:cubicBezTo>
                  <a:cubicBezTo>
                    <a:pt x="428984" y="145074"/>
                    <a:pt x="432405" y="136125"/>
                    <a:pt x="435429" y="127054"/>
                  </a:cubicBezTo>
                  <a:cubicBezTo>
                    <a:pt x="444500" y="133101"/>
                    <a:pt x="456865" y="135951"/>
                    <a:pt x="462643" y="145196"/>
                  </a:cubicBezTo>
                  <a:cubicBezTo>
                    <a:pt x="490363" y="189548"/>
                    <a:pt x="472474" y="195351"/>
                    <a:pt x="489857" y="235911"/>
                  </a:cubicBezTo>
                  <a:cubicBezTo>
                    <a:pt x="494152" y="245932"/>
                    <a:pt x="503124" y="253374"/>
                    <a:pt x="508000" y="263125"/>
                  </a:cubicBezTo>
                  <a:cubicBezTo>
                    <a:pt x="512276" y="271678"/>
                    <a:pt x="512428" y="281980"/>
                    <a:pt x="517072" y="290339"/>
                  </a:cubicBezTo>
                  <a:cubicBezTo>
                    <a:pt x="527661" y="309400"/>
                    <a:pt x="541262" y="326625"/>
                    <a:pt x="553357" y="344768"/>
                  </a:cubicBezTo>
                  <a:cubicBezTo>
                    <a:pt x="559405" y="353839"/>
                    <a:pt x="567451" y="361859"/>
                    <a:pt x="571500" y="371982"/>
                  </a:cubicBezTo>
                  <a:lnTo>
                    <a:pt x="589643" y="417339"/>
                  </a:lnTo>
                  <a:cubicBezTo>
                    <a:pt x="596172" y="456512"/>
                    <a:pt x="595777" y="500047"/>
                    <a:pt x="635000" y="526196"/>
                  </a:cubicBezTo>
                  <a:lnTo>
                    <a:pt x="689429" y="562482"/>
                  </a:lnTo>
                  <a:lnTo>
                    <a:pt x="716643" y="580625"/>
                  </a:lnTo>
                  <a:cubicBezTo>
                    <a:pt x="740834" y="577601"/>
                    <a:pt x="766087" y="579263"/>
                    <a:pt x="789215" y="571554"/>
                  </a:cubicBezTo>
                  <a:cubicBezTo>
                    <a:pt x="833681" y="556732"/>
                    <a:pt x="817503" y="543265"/>
                    <a:pt x="843643" y="517125"/>
                  </a:cubicBezTo>
                  <a:cubicBezTo>
                    <a:pt x="861229" y="499539"/>
                    <a:pt x="875936" y="497289"/>
                    <a:pt x="898072" y="489911"/>
                  </a:cubicBezTo>
                  <a:cubicBezTo>
                    <a:pt x="925286" y="492935"/>
                    <a:pt x="953738" y="490323"/>
                    <a:pt x="979715" y="498982"/>
                  </a:cubicBezTo>
                  <a:cubicBezTo>
                    <a:pt x="1000401" y="505877"/>
                    <a:pt x="1034143" y="535268"/>
                    <a:pt x="1034143" y="535268"/>
                  </a:cubicBezTo>
                  <a:cubicBezTo>
                    <a:pt x="1042667" y="560839"/>
                    <a:pt x="1042631" y="574253"/>
                    <a:pt x="1070429" y="589696"/>
                  </a:cubicBezTo>
                  <a:cubicBezTo>
                    <a:pt x="1087146" y="598984"/>
                    <a:pt x="1124857" y="607839"/>
                    <a:pt x="1124857" y="607839"/>
                  </a:cubicBezTo>
                  <a:cubicBezTo>
                    <a:pt x="1152071" y="604815"/>
                    <a:pt x="1181077" y="608937"/>
                    <a:pt x="1206500" y="598768"/>
                  </a:cubicBezTo>
                  <a:cubicBezTo>
                    <a:pt x="1215378" y="595217"/>
                    <a:pt x="1213253" y="580831"/>
                    <a:pt x="1215572" y="571554"/>
                  </a:cubicBezTo>
                  <a:cubicBezTo>
                    <a:pt x="1219312" y="556596"/>
                    <a:pt x="1219767" y="540823"/>
                    <a:pt x="1224643" y="526196"/>
                  </a:cubicBezTo>
                  <a:cubicBezTo>
                    <a:pt x="1228919" y="513367"/>
                    <a:pt x="1237764" y="502466"/>
                    <a:pt x="1242786" y="489911"/>
                  </a:cubicBezTo>
                  <a:cubicBezTo>
                    <a:pt x="1245388" y="483407"/>
                    <a:pt x="1271444" y="399279"/>
                    <a:pt x="1279072" y="390125"/>
                  </a:cubicBezTo>
                  <a:cubicBezTo>
                    <a:pt x="1285193" y="382779"/>
                    <a:pt x="1297215" y="384078"/>
                    <a:pt x="1306286" y="381054"/>
                  </a:cubicBezTo>
                  <a:cubicBezTo>
                    <a:pt x="1309310" y="393149"/>
                    <a:pt x="1310446" y="405880"/>
                    <a:pt x="1315357" y="417339"/>
                  </a:cubicBezTo>
                  <a:cubicBezTo>
                    <a:pt x="1319652" y="427360"/>
                    <a:pt x="1328624" y="434802"/>
                    <a:pt x="1333500" y="444554"/>
                  </a:cubicBezTo>
                  <a:cubicBezTo>
                    <a:pt x="1337776" y="453107"/>
                    <a:pt x="1339548" y="462697"/>
                    <a:pt x="1342572" y="471768"/>
                  </a:cubicBezTo>
                  <a:cubicBezTo>
                    <a:pt x="1348620" y="462697"/>
                    <a:pt x="1359098" y="455336"/>
                    <a:pt x="1360715" y="444554"/>
                  </a:cubicBezTo>
                  <a:cubicBezTo>
                    <a:pt x="1382715" y="297888"/>
                    <a:pt x="1338621" y="243590"/>
                    <a:pt x="1387929" y="317554"/>
                  </a:cubicBezTo>
                  <a:cubicBezTo>
                    <a:pt x="1403220" y="394013"/>
                    <a:pt x="1386975" y="333473"/>
                    <a:pt x="1415143" y="399196"/>
                  </a:cubicBezTo>
                  <a:cubicBezTo>
                    <a:pt x="1426209" y="425017"/>
                    <a:pt x="1420568" y="431836"/>
                    <a:pt x="1442357" y="453625"/>
                  </a:cubicBezTo>
                  <a:cubicBezTo>
                    <a:pt x="1450066" y="461334"/>
                    <a:pt x="1460500" y="465720"/>
                    <a:pt x="1469572" y="471768"/>
                  </a:cubicBezTo>
                  <a:cubicBezTo>
                    <a:pt x="1488885" y="529711"/>
                    <a:pt x="1460697" y="471866"/>
                    <a:pt x="1533072" y="508054"/>
                  </a:cubicBezTo>
                  <a:cubicBezTo>
                    <a:pt x="1542823" y="512930"/>
                    <a:pt x="1543506" y="527559"/>
                    <a:pt x="1551215" y="535268"/>
                  </a:cubicBezTo>
                  <a:cubicBezTo>
                    <a:pt x="1564038" y="548091"/>
                    <a:pt x="1600484" y="564439"/>
                    <a:pt x="1614715" y="571554"/>
                  </a:cubicBezTo>
                  <a:cubicBezTo>
                    <a:pt x="1623786" y="568530"/>
                    <a:pt x="1633140" y="566249"/>
                    <a:pt x="1641929" y="562482"/>
                  </a:cubicBezTo>
                  <a:cubicBezTo>
                    <a:pt x="1654359" y="557155"/>
                    <a:pt x="1664748" y="545563"/>
                    <a:pt x="1678215" y="544339"/>
                  </a:cubicBezTo>
                  <a:cubicBezTo>
                    <a:pt x="1699509" y="542403"/>
                    <a:pt x="1720548" y="550387"/>
                    <a:pt x="1741715" y="553411"/>
                  </a:cubicBezTo>
                  <a:cubicBezTo>
                    <a:pt x="1750786" y="559459"/>
                    <a:pt x="1759178" y="566678"/>
                    <a:pt x="1768929" y="571554"/>
                  </a:cubicBezTo>
                  <a:cubicBezTo>
                    <a:pt x="1804112" y="589145"/>
                    <a:pt x="1814216" y="578043"/>
                    <a:pt x="1859643" y="571554"/>
                  </a:cubicBezTo>
                  <a:cubicBezTo>
                    <a:pt x="1935609" y="546230"/>
                    <a:pt x="1817720" y="583220"/>
                    <a:pt x="1986643" y="553411"/>
                  </a:cubicBezTo>
                  <a:cubicBezTo>
                    <a:pt x="2005476" y="550088"/>
                    <a:pt x="2041072" y="535268"/>
                    <a:pt x="2041072" y="535268"/>
                  </a:cubicBezTo>
                  <a:cubicBezTo>
                    <a:pt x="2095500" y="538292"/>
                    <a:pt x="2149845" y="544339"/>
                    <a:pt x="2204357" y="544339"/>
                  </a:cubicBezTo>
                  <a:cubicBezTo>
                    <a:pt x="2216825" y="544339"/>
                    <a:pt x="2232529" y="544734"/>
                    <a:pt x="2240643" y="535268"/>
                  </a:cubicBezTo>
                  <a:cubicBezTo>
                    <a:pt x="2348443" y="409502"/>
                    <a:pt x="2199031" y="531523"/>
                    <a:pt x="2276929" y="453625"/>
                  </a:cubicBezTo>
                  <a:cubicBezTo>
                    <a:pt x="2284638" y="445916"/>
                    <a:pt x="2293452" y="437620"/>
                    <a:pt x="2304143" y="435482"/>
                  </a:cubicBezTo>
                  <a:cubicBezTo>
                    <a:pt x="2339847" y="428341"/>
                    <a:pt x="2376714" y="429435"/>
                    <a:pt x="2413000" y="426411"/>
                  </a:cubicBezTo>
                  <a:cubicBezTo>
                    <a:pt x="2458357" y="429435"/>
                    <a:pt x="2504971" y="424457"/>
                    <a:pt x="2549072" y="435482"/>
                  </a:cubicBezTo>
                  <a:cubicBezTo>
                    <a:pt x="2558349" y="437801"/>
                    <a:pt x="2552170" y="455229"/>
                    <a:pt x="2558143" y="462696"/>
                  </a:cubicBezTo>
                  <a:cubicBezTo>
                    <a:pt x="2564954" y="471209"/>
                    <a:pt x="2576286" y="474791"/>
                    <a:pt x="2585357" y="480839"/>
                  </a:cubicBezTo>
                  <a:cubicBezTo>
                    <a:pt x="2620223" y="533138"/>
                    <a:pt x="2588811" y="501070"/>
                    <a:pt x="2685143" y="517125"/>
                  </a:cubicBezTo>
                  <a:cubicBezTo>
                    <a:pt x="2694575" y="518697"/>
                    <a:pt x="2703163" y="523569"/>
                    <a:pt x="2712357" y="526196"/>
                  </a:cubicBezTo>
                  <a:cubicBezTo>
                    <a:pt x="2792091" y="548977"/>
                    <a:pt x="2710608" y="522590"/>
                    <a:pt x="2775857" y="544339"/>
                  </a:cubicBezTo>
                  <a:cubicBezTo>
                    <a:pt x="2794000" y="541315"/>
                    <a:pt x="2815319" y="545959"/>
                    <a:pt x="2830286" y="535268"/>
                  </a:cubicBezTo>
                  <a:cubicBezTo>
                    <a:pt x="2840431" y="528021"/>
                    <a:pt x="2836745" y="511173"/>
                    <a:pt x="2839357" y="498982"/>
                  </a:cubicBezTo>
                  <a:cubicBezTo>
                    <a:pt x="2845818" y="468830"/>
                    <a:pt x="2857500" y="408268"/>
                    <a:pt x="2857500" y="408268"/>
                  </a:cubicBezTo>
                  <a:cubicBezTo>
                    <a:pt x="2860524" y="359887"/>
                    <a:pt x="2860022" y="311156"/>
                    <a:pt x="2866572" y="263125"/>
                  </a:cubicBezTo>
                  <a:cubicBezTo>
                    <a:pt x="2869156" y="244176"/>
                    <a:pt x="2880077" y="227249"/>
                    <a:pt x="2884715" y="208696"/>
                  </a:cubicBezTo>
                  <a:cubicBezTo>
                    <a:pt x="2897525" y="157453"/>
                    <a:pt x="2891341" y="184636"/>
                    <a:pt x="2902857" y="127054"/>
                  </a:cubicBezTo>
                  <a:cubicBezTo>
                    <a:pt x="2948216" y="157291"/>
                    <a:pt x="2924023" y="136124"/>
                    <a:pt x="2966357" y="199625"/>
                  </a:cubicBezTo>
                  <a:lnTo>
                    <a:pt x="2984500" y="226839"/>
                  </a:lnTo>
                  <a:lnTo>
                    <a:pt x="3002643" y="254054"/>
                  </a:lnTo>
                  <a:cubicBezTo>
                    <a:pt x="3011714" y="251030"/>
                    <a:pt x="3023096" y="251743"/>
                    <a:pt x="3029857" y="244982"/>
                  </a:cubicBezTo>
                  <a:cubicBezTo>
                    <a:pt x="3061050" y="213789"/>
                    <a:pt x="3063807" y="197561"/>
                    <a:pt x="3075215" y="163339"/>
                  </a:cubicBezTo>
                  <a:cubicBezTo>
                    <a:pt x="3093358" y="166363"/>
                    <a:pt x="3113565" y="163479"/>
                    <a:pt x="3129643" y="172411"/>
                  </a:cubicBezTo>
                  <a:cubicBezTo>
                    <a:pt x="3152110" y="184893"/>
                    <a:pt x="3158707" y="214247"/>
                    <a:pt x="3165929" y="235911"/>
                  </a:cubicBezTo>
                  <a:cubicBezTo>
                    <a:pt x="3162905" y="244982"/>
                    <a:pt x="3152581" y="254572"/>
                    <a:pt x="3156857" y="263125"/>
                  </a:cubicBezTo>
                  <a:cubicBezTo>
                    <a:pt x="3189447" y="328305"/>
                    <a:pt x="3203562" y="333572"/>
                    <a:pt x="3247572" y="362911"/>
                  </a:cubicBezTo>
                  <a:cubicBezTo>
                    <a:pt x="3305633" y="343556"/>
                    <a:pt x="3307043" y="339225"/>
                    <a:pt x="3401786" y="362911"/>
                  </a:cubicBezTo>
                  <a:cubicBezTo>
                    <a:pt x="3412363" y="365555"/>
                    <a:pt x="3412220" y="382416"/>
                    <a:pt x="3419929" y="390125"/>
                  </a:cubicBezTo>
                  <a:cubicBezTo>
                    <a:pt x="3430620" y="400816"/>
                    <a:pt x="3444837" y="407383"/>
                    <a:pt x="3456215" y="417339"/>
                  </a:cubicBezTo>
                  <a:cubicBezTo>
                    <a:pt x="3477851" y="436270"/>
                    <a:pt x="3492519" y="460113"/>
                    <a:pt x="3519715" y="471768"/>
                  </a:cubicBezTo>
                  <a:cubicBezTo>
                    <a:pt x="3531174" y="476679"/>
                    <a:pt x="3543905" y="477815"/>
                    <a:pt x="3556000" y="480839"/>
                  </a:cubicBezTo>
                  <a:cubicBezTo>
                    <a:pt x="3562048" y="489911"/>
                    <a:pt x="3565071" y="502006"/>
                    <a:pt x="3574143" y="508054"/>
                  </a:cubicBezTo>
                  <a:cubicBezTo>
                    <a:pt x="3584517" y="514970"/>
                    <a:pt x="3598038" y="515748"/>
                    <a:pt x="3610429" y="517125"/>
                  </a:cubicBezTo>
                  <a:cubicBezTo>
                    <a:pt x="3652611" y="521812"/>
                    <a:pt x="3695096" y="523172"/>
                    <a:pt x="3737429" y="526196"/>
                  </a:cubicBezTo>
                  <a:cubicBezTo>
                    <a:pt x="3776122" y="551992"/>
                    <a:pt x="3789091" y="563888"/>
                    <a:pt x="3828143" y="580625"/>
                  </a:cubicBezTo>
                  <a:cubicBezTo>
                    <a:pt x="3855771" y="592466"/>
                    <a:pt x="3878694" y="593985"/>
                    <a:pt x="3909786" y="598768"/>
                  </a:cubicBezTo>
                  <a:cubicBezTo>
                    <a:pt x="3930919" y="602019"/>
                    <a:pt x="3952119" y="604815"/>
                    <a:pt x="3973286" y="607839"/>
                  </a:cubicBezTo>
                  <a:cubicBezTo>
                    <a:pt x="4021185" y="623807"/>
                    <a:pt x="3992546" y="611608"/>
                    <a:pt x="4054929" y="653196"/>
                  </a:cubicBezTo>
                  <a:cubicBezTo>
                    <a:pt x="4064000" y="659244"/>
                    <a:pt x="4071566" y="668695"/>
                    <a:pt x="4082143" y="671339"/>
                  </a:cubicBezTo>
                  <a:cubicBezTo>
                    <a:pt x="4136030" y="684811"/>
                    <a:pt x="4105961" y="680411"/>
                    <a:pt x="4172857" y="680411"/>
                  </a:cubicBezTo>
                </a:path>
              </a:pathLst>
            </a:custGeom>
            <a:gradFill flip="none" rotWithShape="1">
              <a:gsLst>
                <a:gs pos="0">
                  <a:srgbClr val="008000"/>
                </a:gs>
                <a:gs pos="58000">
                  <a:srgbClr val="693300"/>
                </a:gs>
                <a:gs pos="79000">
                  <a:schemeClr val="tx2">
                    <a:lumMod val="65000"/>
                    <a:lumOff val="35000"/>
                  </a:schemeClr>
                </a:gs>
              </a:gsLst>
              <a:lin ang="16200000" scaled="0"/>
              <a:tileRect/>
            </a:gra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sp>
          <p:nvSpPr>
            <p:cNvPr id="47123" name="Freeform 67"/>
            <p:cNvSpPr>
              <a:spLocks noChangeArrowheads="1"/>
            </p:cNvSpPr>
            <p:nvPr/>
          </p:nvSpPr>
          <p:spPr bwMode="auto">
            <a:xfrm>
              <a:off x="4370667" y="1967602"/>
              <a:ext cx="4159250" cy="76200"/>
            </a:xfrm>
            <a:custGeom>
              <a:avLst/>
              <a:gdLst>
                <a:gd name="T0" fmla="*/ 0 w 4159250"/>
                <a:gd name="T1" fmla="*/ 0 h 105834"/>
                <a:gd name="T2" fmla="*/ 1788583 w 4159250"/>
                <a:gd name="T3" fmla="*/ 4 h 105834"/>
                <a:gd name="T4" fmla="*/ 3354916 w 4159250"/>
                <a:gd name="T5" fmla="*/ 2 h 105834"/>
                <a:gd name="T6" fmla="*/ 4159250 w 4159250"/>
                <a:gd name="T7" fmla="*/ 3 h 105834"/>
                <a:gd name="T8" fmla="*/ 0 60000 65536"/>
                <a:gd name="T9" fmla="*/ 0 60000 65536"/>
                <a:gd name="T10" fmla="*/ 0 60000 65536"/>
                <a:gd name="T11" fmla="*/ 0 60000 65536"/>
                <a:gd name="T12" fmla="*/ 0 w 4159250"/>
                <a:gd name="T13" fmla="*/ 0 h 105834"/>
                <a:gd name="T14" fmla="*/ 4159250 w 4159250"/>
                <a:gd name="T15" fmla="*/ 105834 h 105834"/>
              </a:gdLst>
              <a:ahLst/>
              <a:cxnLst>
                <a:cxn ang="T8">
                  <a:pos x="T0" y="T1"/>
                </a:cxn>
                <a:cxn ang="T9">
                  <a:pos x="T2" y="T3"/>
                </a:cxn>
                <a:cxn ang="T10">
                  <a:pos x="T4" y="T5"/>
                </a:cxn>
                <a:cxn ang="T11">
                  <a:pos x="T6" y="T7"/>
                </a:cxn>
              </a:cxnLst>
              <a:rect l="T12" t="T13" r="T14" b="T15"/>
              <a:pathLst>
                <a:path w="4159250" h="105834">
                  <a:moveTo>
                    <a:pt x="0" y="0"/>
                  </a:moveTo>
                  <a:cubicBezTo>
                    <a:pt x="614715" y="47625"/>
                    <a:pt x="1229430" y="95251"/>
                    <a:pt x="1788583" y="105834"/>
                  </a:cubicBezTo>
                  <a:lnTo>
                    <a:pt x="3354916" y="63500"/>
                  </a:lnTo>
                  <a:cubicBezTo>
                    <a:pt x="3750027" y="59972"/>
                    <a:pt x="4159250" y="84667"/>
                    <a:pt x="4159250" y="8466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sp>
          <p:nvSpPr>
            <p:cNvPr id="47124" name="Freeform 68"/>
            <p:cNvSpPr>
              <a:spLocks noChangeArrowheads="1"/>
            </p:cNvSpPr>
            <p:nvPr/>
          </p:nvSpPr>
          <p:spPr bwMode="auto">
            <a:xfrm>
              <a:off x="4356380" y="1815202"/>
              <a:ext cx="4191000" cy="103188"/>
            </a:xfrm>
            <a:custGeom>
              <a:avLst/>
              <a:gdLst>
                <a:gd name="T0" fmla="*/ 0 w 3630083"/>
                <a:gd name="T1" fmla="*/ 0 h 179917"/>
                <a:gd name="T2" fmla="*/ 142875007 w 3630083"/>
                <a:gd name="T3" fmla="*/ 1 h 179917"/>
                <a:gd name="T4" fmla="*/ 208397361 w 3630083"/>
                <a:gd name="T5" fmla="*/ 1 h 179917"/>
                <a:gd name="T6" fmla="*/ 312140992 w 3630083"/>
                <a:gd name="T7" fmla="*/ 1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grpSp>
      <p:sp>
        <p:nvSpPr>
          <p:cNvPr id="30" name="Rectangle 29">
            <a:extLst>
              <a:ext uri="{FF2B5EF4-FFF2-40B4-BE49-F238E27FC236}">
                <a16:creationId xmlns:a16="http://schemas.microsoft.com/office/drawing/2014/main" id="{2C793238-A04B-3841-B913-001E26FCBBDB}"/>
              </a:ext>
            </a:extLst>
          </p:cNvPr>
          <p:cNvSpPr/>
          <p:nvPr/>
        </p:nvSpPr>
        <p:spPr>
          <a:xfrm>
            <a:off x="189338" y="973527"/>
            <a:ext cx="6271076" cy="369332"/>
          </a:xfrm>
          <a:prstGeom prst="rect">
            <a:avLst/>
          </a:prstGeom>
        </p:spPr>
        <p:txBody>
          <a:bodyPr wrap="none">
            <a:spAutoFit/>
          </a:bodyPr>
          <a:lstStyle/>
          <a:p>
            <a:r>
              <a:rPr lang="en-US" b="1" u="sng" dirty="0"/>
              <a:t>Tropospheric delays can be estimated from weather model data</a:t>
            </a:r>
          </a:p>
        </p:txBody>
      </p:sp>
      <p:pic>
        <p:nvPicPr>
          <p:cNvPr id="20" name="Picture 19">
            <a:extLst>
              <a:ext uri="{FF2B5EF4-FFF2-40B4-BE49-F238E27FC236}">
                <a16:creationId xmlns:a16="http://schemas.microsoft.com/office/drawing/2014/main" id="{F8A22018-2E30-DA45-A89A-65E0CC49D1E6}"/>
              </a:ext>
            </a:extLst>
          </p:cNvPr>
          <p:cNvPicPr>
            <a:picLocks noChangeAspect="1"/>
          </p:cNvPicPr>
          <p:nvPr/>
        </p:nvPicPr>
        <p:blipFill>
          <a:blip r:embed="rId3"/>
          <a:stretch>
            <a:fillRect/>
          </a:stretch>
        </p:blipFill>
        <p:spPr>
          <a:xfrm>
            <a:off x="4830170" y="3616448"/>
            <a:ext cx="3861858" cy="624810"/>
          </a:xfrm>
          <a:prstGeom prst="rect">
            <a:avLst/>
          </a:prstGeom>
        </p:spPr>
      </p:pic>
      <p:sp>
        <p:nvSpPr>
          <p:cNvPr id="25" name="TextBox 24">
            <a:extLst>
              <a:ext uri="{FF2B5EF4-FFF2-40B4-BE49-F238E27FC236}">
                <a16:creationId xmlns:a16="http://schemas.microsoft.com/office/drawing/2014/main" id="{8D332876-FE3B-D643-BA2A-A252476FF4E5}"/>
              </a:ext>
            </a:extLst>
          </p:cNvPr>
          <p:cNvSpPr txBox="1"/>
          <p:nvPr/>
        </p:nvSpPr>
        <p:spPr>
          <a:xfrm>
            <a:off x="7694225" y="2992544"/>
            <a:ext cx="949154" cy="253916"/>
          </a:xfrm>
          <a:prstGeom prst="rect">
            <a:avLst/>
          </a:prstGeom>
          <a:noFill/>
        </p:spPr>
        <p:txBody>
          <a:bodyPr wrap="square" rtlCol="0">
            <a:spAutoFit/>
          </a:bodyPr>
          <a:lstStyle/>
          <a:p>
            <a:r>
              <a:rPr lang="en-US" sz="1050" i="1" dirty="0"/>
              <a:t>David Bekaert</a:t>
            </a:r>
          </a:p>
        </p:txBody>
      </p:sp>
      <p:pic>
        <p:nvPicPr>
          <p:cNvPr id="4" name="Picture 3">
            <a:extLst>
              <a:ext uri="{FF2B5EF4-FFF2-40B4-BE49-F238E27FC236}">
                <a16:creationId xmlns:a16="http://schemas.microsoft.com/office/drawing/2014/main" id="{D3CD1F81-347B-E844-B346-240FCFE1660F}"/>
              </a:ext>
            </a:extLst>
          </p:cNvPr>
          <p:cNvPicPr>
            <a:picLocks noChangeAspect="1"/>
          </p:cNvPicPr>
          <p:nvPr/>
        </p:nvPicPr>
        <p:blipFill>
          <a:blip r:embed="rId4"/>
          <a:stretch>
            <a:fillRect/>
          </a:stretch>
        </p:blipFill>
        <p:spPr>
          <a:xfrm>
            <a:off x="5106860" y="4783303"/>
            <a:ext cx="3401487" cy="613856"/>
          </a:xfrm>
          <a:prstGeom prst="rect">
            <a:avLst/>
          </a:prstGeom>
        </p:spPr>
      </p:pic>
    </p:spTree>
    <p:extLst>
      <p:ext uri="{BB962C8B-B14F-4D97-AF65-F5344CB8AC3E}">
        <p14:creationId xmlns:p14="http://schemas.microsoft.com/office/powerpoint/2010/main" val="2839437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5" name="Picture 5" descr="Screen Shot 2015-01-17 at 15.40.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1512" y="1848215"/>
            <a:ext cx="3043238"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Box 18"/>
          <p:cNvSpPr txBox="1">
            <a:spLocks noChangeArrowheads="1"/>
          </p:cNvSpPr>
          <p:nvPr/>
        </p:nvSpPr>
        <p:spPr bwMode="auto">
          <a:xfrm>
            <a:off x="169883" y="5708919"/>
            <a:ext cx="207941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350" dirty="0"/>
              <a:t>Bekaert et al., JGR 2015</a:t>
            </a:r>
          </a:p>
        </p:txBody>
      </p:sp>
      <p:pic>
        <p:nvPicPr>
          <p:cNvPr id="48137" name="Picture 20" descr="Screen Shot 2015-01-17 at 15.40.0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4282" y="1825000"/>
            <a:ext cx="3123009" cy="248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TextBox 21"/>
          <p:cNvSpPr txBox="1">
            <a:spLocks noChangeArrowheads="1"/>
          </p:cNvSpPr>
          <p:nvPr/>
        </p:nvSpPr>
        <p:spPr bwMode="auto">
          <a:xfrm>
            <a:off x="5648922" y="4280531"/>
            <a:ext cx="210435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dirty="0">
                <a:solidFill>
                  <a:srgbClr val="FF0000"/>
                </a:solidFill>
              </a:rPr>
              <a:t>Water vapor variations</a:t>
            </a:r>
          </a:p>
        </p:txBody>
      </p:sp>
      <p:sp>
        <p:nvSpPr>
          <p:cNvPr id="13" name="TextBox 12">
            <a:extLst>
              <a:ext uri="{FF2B5EF4-FFF2-40B4-BE49-F238E27FC236}">
                <a16:creationId xmlns:a16="http://schemas.microsoft.com/office/drawing/2014/main" id="{6751BA1A-CD51-7C4A-A70D-C14D9E890A2D}"/>
              </a:ext>
            </a:extLst>
          </p:cNvPr>
          <p:cNvSpPr txBox="1"/>
          <p:nvPr/>
        </p:nvSpPr>
        <p:spPr>
          <a:xfrm>
            <a:off x="7193758" y="5732003"/>
            <a:ext cx="1950243" cy="461665"/>
          </a:xfrm>
          <a:prstGeom prst="rect">
            <a:avLst/>
          </a:prstGeom>
          <a:noFill/>
        </p:spPr>
        <p:txBody>
          <a:bodyPr wrap="square" rtlCol="0">
            <a:spAutoFit/>
          </a:bodyPr>
          <a:lstStyle/>
          <a:p>
            <a:r>
              <a:rPr lang="en-US" sz="1200" i="1" dirty="0"/>
              <a:t>Modified from David Bekaert</a:t>
            </a:r>
          </a:p>
        </p:txBody>
      </p:sp>
      <p:sp>
        <p:nvSpPr>
          <p:cNvPr id="14" name="TextBox 21">
            <a:extLst>
              <a:ext uri="{FF2B5EF4-FFF2-40B4-BE49-F238E27FC236}">
                <a16:creationId xmlns:a16="http://schemas.microsoft.com/office/drawing/2014/main" id="{760C808C-5923-D24F-9047-5AF96DB04DF0}"/>
              </a:ext>
            </a:extLst>
          </p:cNvPr>
          <p:cNvSpPr txBox="1">
            <a:spLocks noChangeArrowheads="1"/>
          </p:cNvSpPr>
          <p:nvPr/>
        </p:nvSpPr>
        <p:spPr bwMode="auto">
          <a:xfrm>
            <a:off x="837643" y="4281648"/>
            <a:ext cx="29685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dirty="0">
                <a:solidFill>
                  <a:srgbClr val="FF0000"/>
                </a:solidFill>
              </a:rPr>
              <a:t>Pressure/Temperature variations</a:t>
            </a:r>
          </a:p>
        </p:txBody>
      </p:sp>
      <p:sp>
        <p:nvSpPr>
          <p:cNvPr id="15" name="Rectangle 14">
            <a:extLst>
              <a:ext uri="{FF2B5EF4-FFF2-40B4-BE49-F238E27FC236}">
                <a16:creationId xmlns:a16="http://schemas.microsoft.com/office/drawing/2014/main" id="{CAAEB61C-8EB5-3A4A-8BAD-7484EFFA82FB}"/>
              </a:ext>
            </a:extLst>
          </p:cNvPr>
          <p:cNvSpPr/>
          <p:nvPr/>
        </p:nvSpPr>
        <p:spPr>
          <a:xfrm>
            <a:off x="189338" y="973527"/>
            <a:ext cx="4302524" cy="369332"/>
          </a:xfrm>
          <a:prstGeom prst="rect">
            <a:avLst/>
          </a:prstGeom>
        </p:spPr>
        <p:txBody>
          <a:bodyPr wrap="none">
            <a:spAutoFit/>
          </a:bodyPr>
          <a:lstStyle/>
          <a:p>
            <a:r>
              <a:rPr lang="en-US" b="1" u="sng" dirty="0"/>
              <a:t>What drives the InSAR tropospheric signal?</a:t>
            </a:r>
          </a:p>
        </p:txBody>
      </p:sp>
      <p:pic>
        <p:nvPicPr>
          <p:cNvPr id="19" name="Picture 18">
            <a:extLst>
              <a:ext uri="{FF2B5EF4-FFF2-40B4-BE49-F238E27FC236}">
                <a16:creationId xmlns:a16="http://schemas.microsoft.com/office/drawing/2014/main" id="{994FBC9B-E86E-EA4A-AD07-F8655C158C0F}"/>
              </a:ext>
            </a:extLst>
          </p:cNvPr>
          <p:cNvPicPr>
            <a:picLocks noChangeAspect="1"/>
          </p:cNvPicPr>
          <p:nvPr/>
        </p:nvPicPr>
        <p:blipFill>
          <a:blip r:embed="rId4"/>
          <a:stretch>
            <a:fillRect/>
          </a:stretch>
        </p:blipFill>
        <p:spPr>
          <a:xfrm>
            <a:off x="2523857" y="4831757"/>
            <a:ext cx="3861858" cy="624810"/>
          </a:xfrm>
          <a:prstGeom prst="rect">
            <a:avLst/>
          </a:prstGeom>
        </p:spPr>
      </p:pic>
      <p:sp>
        <p:nvSpPr>
          <p:cNvPr id="4" name="TextBox 3">
            <a:extLst>
              <a:ext uri="{FF2B5EF4-FFF2-40B4-BE49-F238E27FC236}">
                <a16:creationId xmlns:a16="http://schemas.microsoft.com/office/drawing/2014/main" id="{BE38B925-04DC-5B4B-9E1D-98BBFFA38405}"/>
              </a:ext>
            </a:extLst>
          </p:cNvPr>
          <p:cNvSpPr txBox="1"/>
          <p:nvPr/>
        </p:nvSpPr>
        <p:spPr>
          <a:xfrm>
            <a:off x="977213" y="1620192"/>
            <a:ext cx="2689698" cy="300082"/>
          </a:xfrm>
          <a:prstGeom prst="rect">
            <a:avLst/>
          </a:prstGeom>
          <a:noFill/>
        </p:spPr>
        <p:txBody>
          <a:bodyPr wrap="square" rtlCol="0">
            <a:spAutoFit/>
          </a:bodyPr>
          <a:lstStyle/>
          <a:p>
            <a:r>
              <a:rPr lang="en-US" sz="1350" dirty="0"/>
              <a:t>Absolute delays dominated by </a:t>
            </a:r>
            <a:r>
              <a:rPr lang="en-US" sz="1350" i="1" dirty="0" err="1"/>
              <a:t>d</a:t>
            </a:r>
            <a:r>
              <a:rPr lang="en-US" sz="1350" i="1" baseline="-25000" dirty="0" err="1"/>
              <a:t>hydro</a:t>
            </a:r>
            <a:endParaRPr lang="en-US" sz="1350" i="1" baseline="-25000" dirty="0"/>
          </a:p>
        </p:txBody>
      </p:sp>
      <p:sp>
        <p:nvSpPr>
          <p:cNvPr id="21" name="TextBox 20">
            <a:extLst>
              <a:ext uri="{FF2B5EF4-FFF2-40B4-BE49-F238E27FC236}">
                <a16:creationId xmlns:a16="http://schemas.microsoft.com/office/drawing/2014/main" id="{27B66C9F-A16E-2741-897C-0F2D167E38A5}"/>
              </a:ext>
            </a:extLst>
          </p:cNvPr>
          <p:cNvSpPr txBox="1"/>
          <p:nvPr/>
        </p:nvSpPr>
        <p:spPr>
          <a:xfrm>
            <a:off x="5129612" y="1622596"/>
            <a:ext cx="2988119" cy="507831"/>
          </a:xfrm>
          <a:prstGeom prst="rect">
            <a:avLst/>
          </a:prstGeom>
          <a:noFill/>
        </p:spPr>
        <p:txBody>
          <a:bodyPr wrap="square" rtlCol="0">
            <a:spAutoFit/>
          </a:bodyPr>
          <a:lstStyle/>
          <a:p>
            <a:r>
              <a:rPr lang="en-US" sz="1350" dirty="0"/>
              <a:t>Interferometric delays dominated by </a:t>
            </a:r>
            <a:r>
              <a:rPr lang="en-US" sz="1350" i="1" dirty="0" err="1"/>
              <a:t>d</a:t>
            </a:r>
            <a:r>
              <a:rPr lang="en-US" sz="1350" i="1" baseline="-25000" dirty="0" err="1"/>
              <a:t>wet</a:t>
            </a:r>
            <a:endParaRPr lang="en-US" sz="1350" i="1" baseline="-25000" dirty="0"/>
          </a:p>
        </p:txBody>
      </p:sp>
    </p:spTree>
    <p:extLst>
      <p:ext uri="{BB962C8B-B14F-4D97-AF65-F5344CB8AC3E}">
        <p14:creationId xmlns:p14="http://schemas.microsoft.com/office/powerpoint/2010/main" val="4218571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Content Placeholder 2"/>
          <p:cNvSpPr>
            <a:spLocks noGrp="1"/>
          </p:cNvSpPr>
          <p:nvPr>
            <p:ph idx="1"/>
          </p:nvPr>
        </p:nvSpPr>
        <p:spPr>
          <a:xfrm>
            <a:off x="568138" y="1713827"/>
            <a:ext cx="4309882" cy="1814501"/>
          </a:xfrm>
        </p:spPr>
        <p:txBody>
          <a:bodyPr>
            <a:normAutofit lnSpcReduction="10000"/>
          </a:bodyPr>
          <a:lstStyle/>
          <a:p>
            <a:r>
              <a:rPr lang="en-US" altLang="en-US" sz="1350" dirty="0">
                <a:ea typeface="ＭＳ Ｐゴシック" pitchFamily="34" charset="-128"/>
              </a:rPr>
              <a:t>The </a:t>
            </a:r>
            <a:r>
              <a:rPr lang="en-US" altLang="en-US" sz="1350" b="1" dirty="0">
                <a:ea typeface="ＭＳ Ｐゴシック" pitchFamily="34" charset="-128"/>
              </a:rPr>
              <a:t>troposphere </a:t>
            </a:r>
            <a:r>
              <a:rPr lang="en-US" altLang="en-US" sz="1350" dirty="0">
                <a:ea typeface="ＭＳ Ｐゴシック" pitchFamily="34" charset="-128"/>
              </a:rPr>
              <a:t>is mainly described by isolines of </a:t>
            </a:r>
          </a:p>
          <a:p>
            <a:pPr lvl="2">
              <a:buFontTx/>
              <a:buChar char="-"/>
            </a:pPr>
            <a:r>
              <a:rPr lang="en-US" altLang="en-US" sz="1350" dirty="0">
                <a:ea typeface="ＭＳ Ｐゴシック" pitchFamily="34" charset="-128"/>
              </a:rPr>
              <a:t>Temperature (</a:t>
            </a:r>
            <a:r>
              <a:rPr lang="en-US" altLang="en-US" sz="1350" i="1" dirty="0">
                <a:ea typeface="ＭＳ Ｐゴシック" pitchFamily="34" charset="-128"/>
              </a:rPr>
              <a:t>T</a:t>
            </a:r>
            <a:r>
              <a:rPr lang="en-US" altLang="en-US" sz="1350" dirty="0">
                <a:ea typeface="ＭＳ Ｐゴシック" pitchFamily="34" charset="-128"/>
              </a:rPr>
              <a:t>)</a:t>
            </a:r>
          </a:p>
          <a:p>
            <a:pPr lvl="2">
              <a:buFontTx/>
              <a:buChar char="-"/>
            </a:pPr>
            <a:r>
              <a:rPr lang="en-US" altLang="en-US" sz="1350" dirty="0">
                <a:ea typeface="ＭＳ Ｐゴシック" pitchFamily="34" charset="-128"/>
              </a:rPr>
              <a:t>Pressure (</a:t>
            </a:r>
            <a:r>
              <a:rPr lang="en-US" altLang="en-US" sz="1350" i="1" dirty="0">
                <a:ea typeface="ＭＳ Ｐゴシック" pitchFamily="34" charset="-128"/>
              </a:rPr>
              <a:t>P</a:t>
            </a:r>
            <a:r>
              <a:rPr lang="en-US" altLang="en-US" sz="1350" dirty="0">
                <a:ea typeface="ＭＳ Ｐゴシック" pitchFamily="34" charset="-128"/>
              </a:rPr>
              <a:t>)</a:t>
            </a:r>
          </a:p>
          <a:p>
            <a:pPr lvl="2">
              <a:buFontTx/>
              <a:buChar char="-"/>
            </a:pPr>
            <a:r>
              <a:rPr lang="en-US" altLang="en-US" sz="1350" dirty="0">
                <a:ea typeface="ＭＳ Ｐゴシック" pitchFamily="34" charset="-128"/>
              </a:rPr>
              <a:t>Water vapor (</a:t>
            </a:r>
            <a:r>
              <a:rPr lang="en-US" altLang="en-US" sz="1350" i="1" dirty="0">
                <a:ea typeface="ＭＳ Ｐゴシック" pitchFamily="34" charset="-128"/>
              </a:rPr>
              <a:t>e</a:t>
            </a:r>
            <a:r>
              <a:rPr lang="en-US" altLang="en-US" sz="1350" dirty="0">
                <a:ea typeface="ＭＳ Ｐゴシック" pitchFamily="34" charset="-128"/>
              </a:rPr>
              <a:t>)</a:t>
            </a:r>
          </a:p>
          <a:p>
            <a:pPr marL="0" indent="0">
              <a:buNone/>
            </a:pPr>
            <a:endParaRPr lang="en-US" altLang="en-US" sz="1350" dirty="0">
              <a:ea typeface="ＭＳ Ｐゴシック" pitchFamily="34" charset="-128"/>
            </a:endParaRPr>
          </a:p>
          <a:p>
            <a:r>
              <a:rPr lang="en-US" altLang="en-US" sz="1350" dirty="0">
                <a:ea typeface="ＭＳ Ｐゴシック" pitchFamily="34" charset="-128"/>
              </a:rPr>
              <a:t>The tropospheric radar delay can be computed by integrating the refractivity </a:t>
            </a:r>
            <a:r>
              <a:rPr lang="en-US" altLang="en-US" sz="1350" i="1" dirty="0">
                <a:ea typeface="ＭＳ Ｐゴシック" pitchFamily="34" charset="-128"/>
              </a:rPr>
              <a:t>N</a:t>
            </a:r>
            <a:r>
              <a:rPr lang="en-US" altLang="en-US" sz="1350" dirty="0">
                <a:ea typeface="ＭＳ Ｐゴシック" pitchFamily="34" charset="-128"/>
              </a:rPr>
              <a:t> </a:t>
            </a:r>
            <a:r>
              <a:rPr lang="en-US" altLang="en-US" sz="1350" b="1" dirty="0">
                <a:ea typeface="ＭＳ Ｐゴシック" pitchFamily="34" charset="-128"/>
              </a:rPr>
              <a:t>along the ray travel path</a:t>
            </a:r>
            <a:endParaRPr lang="en-US" altLang="en-US" sz="1350" b="1" dirty="0">
              <a:highlight>
                <a:srgbClr val="FFFF00"/>
              </a:highlight>
              <a:ea typeface="ＭＳ Ｐゴシック" pitchFamily="34" charset="-128"/>
            </a:endParaRPr>
          </a:p>
          <a:p>
            <a:endParaRPr lang="en-US" altLang="en-US" sz="1350" dirty="0">
              <a:ea typeface="ＭＳ Ｐゴシック" pitchFamily="34" charset="-128"/>
            </a:endParaRPr>
          </a:p>
          <a:p>
            <a:endParaRPr lang="en-US" altLang="en-US" sz="1350" dirty="0">
              <a:ea typeface="ＭＳ Ｐゴシック" pitchFamily="34" charset="-128"/>
            </a:endParaRPr>
          </a:p>
          <a:p>
            <a:endParaRPr lang="en-US" altLang="en-US" sz="1350" dirty="0">
              <a:ea typeface="ＭＳ Ｐゴシック" pitchFamily="34" charset="-128"/>
            </a:endParaRPr>
          </a:p>
          <a:p>
            <a:endParaRPr lang="en-US" altLang="en-US" sz="1350" dirty="0">
              <a:ea typeface="ＭＳ Ｐゴシック" pitchFamily="34" charset="-128"/>
            </a:endParaRPr>
          </a:p>
          <a:p>
            <a:pPr lvl="2">
              <a:buFontTx/>
              <a:buChar char="-"/>
            </a:pPr>
            <a:endParaRPr lang="en-US" altLang="en-US" sz="1350" dirty="0">
              <a:ea typeface="ＭＳ Ｐゴシック" pitchFamily="34" charset="-128"/>
            </a:endParaRPr>
          </a:p>
          <a:p>
            <a:pPr lvl="2">
              <a:buFontTx/>
              <a:buNone/>
            </a:pPr>
            <a:endParaRPr lang="en-US" altLang="en-US" sz="1200" dirty="0">
              <a:ea typeface="ＭＳ Ｐゴシック" pitchFamily="34" charset="-128"/>
            </a:endParaRPr>
          </a:p>
          <a:p>
            <a:pPr lvl="1">
              <a:buFontTx/>
              <a:buNone/>
            </a:pPr>
            <a:endParaRPr lang="en-US" altLang="en-US" sz="1350" dirty="0">
              <a:ea typeface="ＭＳ Ｐゴシック" pitchFamily="34" charset="-128"/>
            </a:endParaRPr>
          </a:p>
          <a:p>
            <a:pPr lvl="1">
              <a:buFontTx/>
              <a:buNone/>
            </a:pPr>
            <a:endParaRPr lang="en-US" altLang="en-US" sz="375" dirty="0">
              <a:ea typeface="ＭＳ Ｐゴシック" pitchFamily="34" charset="-128"/>
            </a:endParaRPr>
          </a:p>
          <a:p>
            <a:pPr lvl="1">
              <a:buFontTx/>
              <a:buNone/>
            </a:pPr>
            <a:endParaRPr lang="en-US" altLang="en-US" sz="375" dirty="0">
              <a:ea typeface="ＭＳ Ｐゴシック" pitchFamily="34" charset="-128"/>
            </a:endParaRPr>
          </a:p>
        </p:txBody>
      </p:sp>
      <p:grpSp>
        <p:nvGrpSpPr>
          <p:cNvPr id="12" name="Group 11">
            <a:extLst>
              <a:ext uri="{FF2B5EF4-FFF2-40B4-BE49-F238E27FC236}">
                <a16:creationId xmlns:a16="http://schemas.microsoft.com/office/drawing/2014/main" id="{BBC7438F-706F-7B4D-827E-6F055BF850B0}"/>
              </a:ext>
            </a:extLst>
          </p:cNvPr>
          <p:cNvGrpSpPr/>
          <p:nvPr/>
        </p:nvGrpSpPr>
        <p:grpSpPr>
          <a:xfrm>
            <a:off x="4810504" y="1018984"/>
            <a:ext cx="3765359" cy="2025800"/>
            <a:chOff x="4356380" y="837302"/>
            <a:chExt cx="4249738" cy="2209800"/>
          </a:xfrm>
        </p:grpSpPr>
        <p:sp>
          <p:nvSpPr>
            <p:cNvPr id="10" name="Rectangle 9"/>
            <p:cNvSpPr/>
            <p:nvPr/>
          </p:nvSpPr>
          <p:spPr bwMode="auto">
            <a:xfrm>
              <a:off x="4356380" y="1739002"/>
              <a:ext cx="4191000" cy="1295400"/>
            </a:xfrm>
            <a:prstGeom prst="rect">
              <a:avLst/>
            </a:prstGeom>
            <a:gradFill flip="none" rotWithShape="1">
              <a:gsLst>
                <a:gs pos="0">
                  <a:schemeClr val="tx1">
                    <a:lumMod val="50000"/>
                    <a:lumOff val="50000"/>
                  </a:schemeClr>
                </a:gs>
                <a:gs pos="100000">
                  <a:srgbClr val="FFFFFF"/>
                </a:gs>
              </a:gsLst>
              <a:lin ang="5460000" scaled="0"/>
              <a:tileRect/>
            </a:gradFill>
            <a:ln w="9525" cap="flat" cmpd="sng" algn="ctr">
              <a:no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sp>
          <p:nvSpPr>
            <p:cNvPr id="47110" name="Freeform 45"/>
            <p:cNvSpPr>
              <a:spLocks noChangeArrowheads="1"/>
            </p:cNvSpPr>
            <p:nvPr/>
          </p:nvSpPr>
          <p:spPr bwMode="auto">
            <a:xfrm>
              <a:off x="4356380" y="2321616"/>
              <a:ext cx="4191000" cy="179387"/>
            </a:xfrm>
            <a:custGeom>
              <a:avLst/>
              <a:gdLst>
                <a:gd name="T0" fmla="*/ 0 w 3630083"/>
                <a:gd name="T1" fmla="*/ 0 h 179917"/>
                <a:gd name="T2" fmla="*/ 142875007 w 3630083"/>
                <a:gd name="T3" fmla="*/ 87182 h 179917"/>
                <a:gd name="T4" fmla="*/ 208397361 w 3630083"/>
                <a:gd name="T5" fmla="*/ 135617 h 179917"/>
                <a:gd name="T6" fmla="*/ 312140992 w 3630083"/>
                <a:gd name="T7" fmla="*/ 164676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sp>
          <p:nvSpPr>
            <p:cNvPr id="47111" name="Freeform 46"/>
            <p:cNvSpPr>
              <a:spLocks noChangeArrowheads="1"/>
            </p:cNvSpPr>
            <p:nvPr/>
          </p:nvSpPr>
          <p:spPr bwMode="auto">
            <a:xfrm>
              <a:off x="4889780" y="2577202"/>
              <a:ext cx="2411412" cy="76200"/>
            </a:xfrm>
            <a:custGeom>
              <a:avLst/>
              <a:gdLst>
                <a:gd name="T0" fmla="*/ 0 w 3630083"/>
                <a:gd name="T1" fmla="*/ 0 h 179917"/>
                <a:gd name="T2" fmla="*/ 5 w 3630083"/>
                <a:gd name="T3" fmla="*/ 0 h 179917"/>
                <a:gd name="T4" fmla="*/ 7 w 3630083"/>
                <a:gd name="T5" fmla="*/ 0 h 179917"/>
                <a:gd name="T6" fmla="*/ 11 w 3630083"/>
                <a:gd name="T7" fmla="*/ 0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sp>
          <p:nvSpPr>
            <p:cNvPr id="47112" name="Freeform 47"/>
            <p:cNvSpPr>
              <a:spLocks noChangeArrowheads="1"/>
            </p:cNvSpPr>
            <p:nvPr/>
          </p:nvSpPr>
          <p:spPr bwMode="auto">
            <a:xfrm>
              <a:off x="4356380" y="2196202"/>
              <a:ext cx="4191000" cy="76200"/>
            </a:xfrm>
            <a:custGeom>
              <a:avLst/>
              <a:gdLst>
                <a:gd name="T0" fmla="*/ 0 w 3630083"/>
                <a:gd name="T1" fmla="*/ 0 h 179917"/>
                <a:gd name="T2" fmla="*/ 142875007 w 3630083"/>
                <a:gd name="T3" fmla="*/ 0 h 179917"/>
                <a:gd name="T4" fmla="*/ 208397361 w 3630083"/>
                <a:gd name="T5" fmla="*/ 0 h 179917"/>
                <a:gd name="T6" fmla="*/ 312140992 w 3630083"/>
                <a:gd name="T7" fmla="*/ 0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cxnSp>
          <p:nvCxnSpPr>
            <p:cNvPr id="47113" name="Straight Connector 48"/>
            <p:cNvCxnSpPr>
              <a:cxnSpLocks noChangeShapeType="1"/>
            </p:cNvCxnSpPr>
            <p:nvPr/>
          </p:nvCxnSpPr>
          <p:spPr bwMode="auto">
            <a:xfrm rot="10800000">
              <a:off x="4356380" y="2575616"/>
              <a:ext cx="381000" cy="158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14" name="Straight Arrow Connector 16"/>
            <p:cNvCxnSpPr>
              <a:cxnSpLocks noChangeShapeType="1"/>
            </p:cNvCxnSpPr>
            <p:nvPr/>
          </p:nvCxnSpPr>
          <p:spPr bwMode="auto">
            <a:xfrm rot="5400000">
              <a:off x="6172480" y="1631053"/>
              <a:ext cx="1627188" cy="496887"/>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16" name="Rectangle 15"/>
            <p:cNvSpPr/>
            <p:nvPr/>
          </p:nvSpPr>
          <p:spPr bwMode="auto">
            <a:xfrm>
              <a:off x="6777317" y="913502"/>
              <a:ext cx="304800" cy="76200"/>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sp>
          <p:nvSpPr>
            <p:cNvPr id="17" name="Rectangle 16"/>
            <p:cNvSpPr/>
            <p:nvPr/>
          </p:nvSpPr>
          <p:spPr bwMode="auto">
            <a:xfrm>
              <a:off x="7386917" y="913502"/>
              <a:ext cx="304800" cy="76200"/>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cxnSp>
          <p:nvCxnSpPr>
            <p:cNvPr id="47117" name="Straight Connector 24"/>
            <p:cNvCxnSpPr>
              <a:cxnSpLocks noChangeShapeType="1"/>
              <a:stCxn id="16" idx="3"/>
              <a:endCxn id="17" idx="1"/>
            </p:cNvCxnSpPr>
            <p:nvPr/>
          </p:nvCxnSpPr>
          <p:spPr bwMode="auto">
            <a:xfrm>
              <a:off x="7082117" y="951602"/>
              <a:ext cx="3048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 name="Rectangle 18"/>
            <p:cNvSpPr/>
            <p:nvPr/>
          </p:nvSpPr>
          <p:spPr bwMode="auto">
            <a:xfrm>
              <a:off x="7158317" y="837302"/>
              <a:ext cx="152400" cy="228600"/>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cxnSp>
          <p:nvCxnSpPr>
            <p:cNvPr id="47119" name="Straight Arrow Connector 32"/>
            <p:cNvCxnSpPr>
              <a:cxnSpLocks noChangeShapeType="1"/>
            </p:cNvCxnSpPr>
            <p:nvPr/>
          </p:nvCxnSpPr>
          <p:spPr bwMode="auto">
            <a:xfrm rot="5400000" flipH="1" flipV="1">
              <a:off x="6382824" y="1877909"/>
              <a:ext cx="1282700" cy="420687"/>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47120" name="TextBox 32"/>
            <p:cNvSpPr txBox="1">
              <a:spLocks noChangeArrowheads="1"/>
            </p:cNvSpPr>
            <p:nvPr/>
          </p:nvSpPr>
          <p:spPr bwMode="auto">
            <a:xfrm>
              <a:off x="7404381" y="1967603"/>
              <a:ext cx="751186" cy="289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20000"/>
                </a:spcBef>
              </a:pPr>
              <a:r>
                <a:rPr lang="en-US" altLang="en-US" sz="1125"/>
                <a:t>isolines</a:t>
              </a:r>
            </a:p>
          </p:txBody>
        </p:sp>
        <p:cxnSp>
          <p:nvCxnSpPr>
            <p:cNvPr id="47121" name="Straight Connector 59"/>
            <p:cNvCxnSpPr>
              <a:cxnSpLocks noChangeShapeType="1"/>
            </p:cNvCxnSpPr>
            <p:nvPr/>
          </p:nvCxnSpPr>
          <p:spPr bwMode="auto">
            <a:xfrm rot="10800000">
              <a:off x="7556780" y="2653402"/>
              <a:ext cx="990600" cy="15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23" name="Freeform 22"/>
            <p:cNvSpPr/>
            <p:nvPr/>
          </p:nvSpPr>
          <p:spPr bwMode="auto">
            <a:xfrm>
              <a:off x="4432581" y="2348602"/>
              <a:ext cx="4173537" cy="698500"/>
            </a:xfrm>
            <a:custGeom>
              <a:avLst/>
              <a:gdLst>
                <a:gd name="connsiteX0" fmla="*/ 0 w 4172857"/>
                <a:gd name="connsiteY0" fmla="*/ 698554 h 698554"/>
                <a:gd name="connsiteX1" fmla="*/ 18143 w 4172857"/>
                <a:gd name="connsiteY1" fmla="*/ 662268 h 698554"/>
                <a:gd name="connsiteX2" fmla="*/ 27215 w 4172857"/>
                <a:gd name="connsiteY2" fmla="*/ 625982 h 698554"/>
                <a:gd name="connsiteX3" fmla="*/ 54429 w 4172857"/>
                <a:gd name="connsiteY3" fmla="*/ 616911 h 698554"/>
                <a:gd name="connsiteX4" fmla="*/ 108857 w 4172857"/>
                <a:gd name="connsiteY4" fmla="*/ 607839 h 698554"/>
                <a:gd name="connsiteX5" fmla="*/ 136072 w 4172857"/>
                <a:gd name="connsiteY5" fmla="*/ 508054 h 698554"/>
                <a:gd name="connsiteX6" fmla="*/ 145143 w 4172857"/>
                <a:gd name="connsiteY6" fmla="*/ 471768 h 698554"/>
                <a:gd name="connsiteX7" fmla="*/ 172357 w 4172857"/>
                <a:gd name="connsiteY7" fmla="*/ 390125 h 698554"/>
                <a:gd name="connsiteX8" fmla="*/ 181429 w 4172857"/>
                <a:gd name="connsiteY8" fmla="*/ 362911 h 698554"/>
                <a:gd name="connsiteX9" fmla="*/ 208643 w 4172857"/>
                <a:gd name="connsiteY9" fmla="*/ 254054 h 698554"/>
                <a:gd name="connsiteX10" fmla="*/ 208643 w 4172857"/>
                <a:gd name="connsiteY10" fmla="*/ 254054 h 698554"/>
                <a:gd name="connsiteX11" fmla="*/ 244929 w 4172857"/>
                <a:gd name="connsiteY11" fmla="*/ 81696 h 698554"/>
                <a:gd name="connsiteX12" fmla="*/ 254000 w 4172857"/>
                <a:gd name="connsiteY12" fmla="*/ 54 h 698554"/>
                <a:gd name="connsiteX13" fmla="*/ 308429 w 4172857"/>
                <a:gd name="connsiteY13" fmla="*/ 9125 h 698554"/>
                <a:gd name="connsiteX14" fmla="*/ 317500 w 4172857"/>
                <a:gd name="connsiteY14" fmla="*/ 36339 h 698554"/>
                <a:gd name="connsiteX15" fmla="*/ 326572 w 4172857"/>
                <a:gd name="connsiteY15" fmla="*/ 72625 h 698554"/>
                <a:gd name="connsiteX16" fmla="*/ 335643 w 4172857"/>
                <a:gd name="connsiteY16" fmla="*/ 163339 h 698554"/>
                <a:gd name="connsiteX17" fmla="*/ 353786 w 4172857"/>
                <a:gd name="connsiteY17" fmla="*/ 226839 h 698554"/>
                <a:gd name="connsiteX18" fmla="*/ 390072 w 4172857"/>
                <a:gd name="connsiteY18" fmla="*/ 217768 h 698554"/>
                <a:gd name="connsiteX19" fmla="*/ 426357 w 4172857"/>
                <a:gd name="connsiteY19" fmla="*/ 154268 h 698554"/>
                <a:gd name="connsiteX20" fmla="*/ 435429 w 4172857"/>
                <a:gd name="connsiteY20" fmla="*/ 127054 h 698554"/>
                <a:gd name="connsiteX21" fmla="*/ 462643 w 4172857"/>
                <a:gd name="connsiteY21" fmla="*/ 145196 h 698554"/>
                <a:gd name="connsiteX22" fmla="*/ 489857 w 4172857"/>
                <a:gd name="connsiteY22" fmla="*/ 235911 h 698554"/>
                <a:gd name="connsiteX23" fmla="*/ 508000 w 4172857"/>
                <a:gd name="connsiteY23" fmla="*/ 263125 h 698554"/>
                <a:gd name="connsiteX24" fmla="*/ 517072 w 4172857"/>
                <a:gd name="connsiteY24" fmla="*/ 290339 h 698554"/>
                <a:gd name="connsiteX25" fmla="*/ 553357 w 4172857"/>
                <a:gd name="connsiteY25" fmla="*/ 344768 h 698554"/>
                <a:gd name="connsiteX26" fmla="*/ 571500 w 4172857"/>
                <a:gd name="connsiteY26" fmla="*/ 371982 h 698554"/>
                <a:gd name="connsiteX27" fmla="*/ 589643 w 4172857"/>
                <a:gd name="connsiteY27" fmla="*/ 417339 h 698554"/>
                <a:gd name="connsiteX28" fmla="*/ 635000 w 4172857"/>
                <a:gd name="connsiteY28" fmla="*/ 526196 h 698554"/>
                <a:gd name="connsiteX29" fmla="*/ 689429 w 4172857"/>
                <a:gd name="connsiteY29" fmla="*/ 562482 h 698554"/>
                <a:gd name="connsiteX30" fmla="*/ 716643 w 4172857"/>
                <a:gd name="connsiteY30" fmla="*/ 580625 h 698554"/>
                <a:gd name="connsiteX31" fmla="*/ 789215 w 4172857"/>
                <a:gd name="connsiteY31" fmla="*/ 571554 h 698554"/>
                <a:gd name="connsiteX32" fmla="*/ 843643 w 4172857"/>
                <a:gd name="connsiteY32" fmla="*/ 517125 h 698554"/>
                <a:gd name="connsiteX33" fmla="*/ 898072 w 4172857"/>
                <a:gd name="connsiteY33" fmla="*/ 489911 h 698554"/>
                <a:gd name="connsiteX34" fmla="*/ 979715 w 4172857"/>
                <a:gd name="connsiteY34" fmla="*/ 498982 h 698554"/>
                <a:gd name="connsiteX35" fmla="*/ 1034143 w 4172857"/>
                <a:gd name="connsiteY35" fmla="*/ 535268 h 698554"/>
                <a:gd name="connsiteX36" fmla="*/ 1070429 w 4172857"/>
                <a:gd name="connsiteY36" fmla="*/ 589696 h 698554"/>
                <a:gd name="connsiteX37" fmla="*/ 1124857 w 4172857"/>
                <a:gd name="connsiteY37" fmla="*/ 607839 h 698554"/>
                <a:gd name="connsiteX38" fmla="*/ 1206500 w 4172857"/>
                <a:gd name="connsiteY38" fmla="*/ 598768 h 698554"/>
                <a:gd name="connsiteX39" fmla="*/ 1215572 w 4172857"/>
                <a:gd name="connsiteY39" fmla="*/ 571554 h 698554"/>
                <a:gd name="connsiteX40" fmla="*/ 1224643 w 4172857"/>
                <a:gd name="connsiteY40" fmla="*/ 526196 h 698554"/>
                <a:gd name="connsiteX41" fmla="*/ 1242786 w 4172857"/>
                <a:gd name="connsiteY41" fmla="*/ 489911 h 698554"/>
                <a:gd name="connsiteX42" fmla="*/ 1279072 w 4172857"/>
                <a:gd name="connsiteY42" fmla="*/ 390125 h 698554"/>
                <a:gd name="connsiteX43" fmla="*/ 1306286 w 4172857"/>
                <a:gd name="connsiteY43" fmla="*/ 381054 h 698554"/>
                <a:gd name="connsiteX44" fmla="*/ 1315357 w 4172857"/>
                <a:gd name="connsiteY44" fmla="*/ 417339 h 698554"/>
                <a:gd name="connsiteX45" fmla="*/ 1333500 w 4172857"/>
                <a:gd name="connsiteY45" fmla="*/ 444554 h 698554"/>
                <a:gd name="connsiteX46" fmla="*/ 1342572 w 4172857"/>
                <a:gd name="connsiteY46" fmla="*/ 471768 h 698554"/>
                <a:gd name="connsiteX47" fmla="*/ 1360715 w 4172857"/>
                <a:gd name="connsiteY47" fmla="*/ 444554 h 698554"/>
                <a:gd name="connsiteX48" fmla="*/ 1387929 w 4172857"/>
                <a:gd name="connsiteY48" fmla="*/ 317554 h 698554"/>
                <a:gd name="connsiteX49" fmla="*/ 1415143 w 4172857"/>
                <a:gd name="connsiteY49" fmla="*/ 399196 h 698554"/>
                <a:gd name="connsiteX50" fmla="*/ 1442357 w 4172857"/>
                <a:gd name="connsiteY50" fmla="*/ 453625 h 698554"/>
                <a:gd name="connsiteX51" fmla="*/ 1469572 w 4172857"/>
                <a:gd name="connsiteY51" fmla="*/ 471768 h 698554"/>
                <a:gd name="connsiteX52" fmla="*/ 1533072 w 4172857"/>
                <a:gd name="connsiteY52" fmla="*/ 508054 h 698554"/>
                <a:gd name="connsiteX53" fmla="*/ 1551215 w 4172857"/>
                <a:gd name="connsiteY53" fmla="*/ 535268 h 698554"/>
                <a:gd name="connsiteX54" fmla="*/ 1614715 w 4172857"/>
                <a:gd name="connsiteY54" fmla="*/ 571554 h 698554"/>
                <a:gd name="connsiteX55" fmla="*/ 1641929 w 4172857"/>
                <a:gd name="connsiteY55" fmla="*/ 562482 h 698554"/>
                <a:gd name="connsiteX56" fmla="*/ 1678215 w 4172857"/>
                <a:gd name="connsiteY56" fmla="*/ 544339 h 698554"/>
                <a:gd name="connsiteX57" fmla="*/ 1741715 w 4172857"/>
                <a:gd name="connsiteY57" fmla="*/ 553411 h 698554"/>
                <a:gd name="connsiteX58" fmla="*/ 1768929 w 4172857"/>
                <a:gd name="connsiteY58" fmla="*/ 571554 h 698554"/>
                <a:gd name="connsiteX59" fmla="*/ 1859643 w 4172857"/>
                <a:gd name="connsiteY59" fmla="*/ 571554 h 698554"/>
                <a:gd name="connsiteX60" fmla="*/ 1986643 w 4172857"/>
                <a:gd name="connsiteY60" fmla="*/ 553411 h 698554"/>
                <a:gd name="connsiteX61" fmla="*/ 2041072 w 4172857"/>
                <a:gd name="connsiteY61" fmla="*/ 535268 h 698554"/>
                <a:gd name="connsiteX62" fmla="*/ 2204357 w 4172857"/>
                <a:gd name="connsiteY62" fmla="*/ 544339 h 698554"/>
                <a:gd name="connsiteX63" fmla="*/ 2240643 w 4172857"/>
                <a:gd name="connsiteY63" fmla="*/ 535268 h 698554"/>
                <a:gd name="connsiteX64" fmla="*/ 2276929 w 4172857"/>
                <a:gd name="connsiteY64" fmla="*/ 453625 h 698554"/>
                <a:gd name="connsiteX65" fmla="*/ 2304143 w 4172857"/>
                <a:gd name="connsiteY65" fmla="*/ 435482 h 698554"/>
                <a:gd name="connsiteX66" fmla="*/ 2413000 w 4172857"/>
                <a:gd name="connsiteY66" fmla="*/ 426411 h 698554"/>
                <a:gd name="connsiteX67" fmla="*/ 2549072 w 4172857"/>
                <a:gd name="connsiteY67" fmla="*/ 435482 h 698554"/>
                <a:gd name="connsiteX68" fmla="*/ 2558143 w 4172857"/>
                <a:gd name="connsiteY68" fmla="*/ 462696 h 698554"/>
                <a:gd name="connsiteX69" fmla="*/ 2585357 w 4172857"/>
                <a:gd name="connsiteY69" fmla="*/ 480839 h 698554"/>
                <a:gd name="connsiteX70" fmla="*/ 2685143 w 4172857"/>
                <a:gd name="connsiteY70" fmla="*/ 517125 h 698554"/>
                <a:gd name="connsiteX71" fmla="*/ 2712357 w 4172857"/>
                <a:gd name="connsiteY71" fmla="*/ 526196 h 698554"/>
                <a:gd name="connsiteX72" fmla="*/ 2775857 w 4172857"/>
                <a:gd name="connsiteY72" fmla="*/ 544339 h 698554"/>
                <a:gd name="connsiteX73" fmla="*/ 2830286 w 4172857"/>
                <a:gd name="connsiteY73" fmla="*/ 535268 h 698554"/>
                <a:gd name="connsiteX74" fmla="*/ 2839357 w 4172857"/>
                <a:gd name="connsiteY74" fmla="*/ 498982 h 698554"/>
                <a:gd name="connsiteX75" fmla="*/ 2857500 w 4172857"/>
                <a:gd name="connsiteY75" fmla="*/ 408268 h 698554"/>
                <a:gd name="connsiteX76" fmla="*/ 2866572 w 4172857"/>
                <a:gd name="connsiteY76" fmla="*/ 263125 h 698554"/>
                <a:gd name="connsiteX77" fmla="*/ 2884715 w 4172857"/>
                <a:gd name="connsiteY77" fmla="*/ 208696 h 698554"/>
                <a:gd name="connsiteX78" fmla="*/ 2902857 w 4172857"/>
                <a:gd name="connsiteY78" fmla="*/ 127054 h 698554"/>
                <a:gd name="connsiteX79" fmla="*/ 2966357 w 4172857"/>
                <a:gd name="connsiteY79" fmla="*/ 199625 h 698554"/>
                <a:gd name="connsiteX80" fmla="*/ 2984500 w 4172857"/>
                <a:gd name="connsiteY80" fmla="*/ 226839 h 698554"/>
                <a:gd name="connsiteX81" fmla="*/ 3002643 w 4172857"/>
                <a:gd name="connsiteY81" fmla="*/ 254054 h 698554"/>
                <a:gd name="connsiteX82" fmla="*/ 3029857 w 4172857"/>
                <a:gd name="connsiteY82" fmla="*/ 244982 h 698554"/>
                <a:gd name="connsiteX83" fmla="*/ 3075215 w 4172857"/>
                <a:gd name="connsiteY83" fmla="*/ 163339 h 698554"/>
                <a:gd name="connsiteX84" fmla="*/ 3129643 w 4172857"/>
                <a:gd name="connsiteY84" fmla="*/ 172411 h 698554"/>
                <a:gd name="connsiteX85" fmla="*/ 3165929 w 4172857"/>
                <a:gd name="connsiteY85" fmla="*/ 235911 h 698554"/>
                <a:gd name="connsiteX86" fmla="*/ 3156857 w 4172857"/>
                <a:gd name="connsiteY86" fmla="*/ 263125 h 698554"/>
                <a:gd name="connsiteX87" fmla="*/ 3247572 w 4172857"/>
                <a:gd name="connsiteY87" fmla="*/ 362911 h 698554"/>
                <a:gd name="connsiteX88" fmla="*/ 3401786 w 4172857"/>
                <a:gd name="connsiteY88" fmla="*/ 362911 h 698554"/>
                <a:gd name="connsiteX89" fmla="*/ 3419929 w 4172857"/>
                <a:gd name="connsiteY89" fmla="*/ 390125 h 698554"/>
                <a:gd name="connsiteX90" fmla="*/ 3456215 w 4172857"/>
                <a:gd name="connsiteY90" fmla="*/ 417339 h 698554"/>
                <a:gd name="connsiteX91" fmla="*/ 3519715 w 4172857"/>
                <a:gd name="connsiteY91" fmla="*/ 471768 h 698554"/>
                <a:gd name="connsiteX92" fmla="*/ 3556000 w 4172857"/>
                <a:gd name="connsiteY92" fmla="*/ 480839 h 698554"/>
                <a:gd name="connsiteX93" fmla="*/ 3574143 w 4172857"/>
                <a:gd name="connsiteY93" fmla="*/ 508054 h 698554"/>
                <a:gd name="connsiteX94" fmla="*/ 3610429 w 4172857"/>
                <a:gd name="connsiteY94" fmla="*/ 517125 h 698554"/>
                <a:gd name="connsiteX95" fmla="*/ 3737429 w 4172857"/>
                <a:gd name="connsiteY95" fmla="*/ 526196 h 698554"/>
                <a:gd name="connsiteX96" fmla="*/ 3828143 w 4172857"/>
                <a:gd name="connsiteY96" fmla="*/ 580625 h 698554"/>
                <a:gd name="connsiteX97" fmla="*/ 3909786 w 4172857"/>
                <a:gd name="connsiteY97" fmla="*/ 598768 h 698554"/>
                <a:gd name="connsiteX98" fmla="*/ 3973286 w 4172857"/>
                <a:gd name="connsiteY98" fmla="*/ 607839 h 698554"/>
                <a:gd name="connsiteX99" fmla="*/ 4054929 w 4172857"/>
                <a:gd name="connsiteY99" fmla="*/ 653196 h 698554"/>
                <a:gd name="connsiteX100" fmla="*/ 4082143 w 4172857"/>
                <a:gd name="connsiteY100" fmla="*/ 671339 h 698554"/>
                <a:gd name="connsiteX101" fmla="*/ 4172857 w 4172857"/>
                <a:gd name="connsiteY101" fmla="*/ 680411 h 69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172857" h="698554">
                  <a:moveTo>
                    <a:pt x="0" y="698554"/>
                  </a:moveTo>
                  <a:cubicBezTo>
                    <a:pt x="6048" y="686459"/>
                    <a:pt x="13395" y="674930"/>
                    <a:pt x="18143" y="662268"/>
                  </a:cubicBezTo>
                  <a:cubicBezTo>
                    <a:pt x="22521" y="650594"/>
                    <a:pt x="19426" y="635718"/>
                    <a:pt x="27215" y="625982"/>
                  </a:cubicBezTo>
                  <a:cubicBezTo>
                    <a:pt x="33188" y="618515"/>
                    <a:pt x="45095" y="618985"/>
                    <a:pt x="54429" y="616911"/>
                  </a:cubicBezTo>
                  <a:cubicBezTo>
                    <a:pt x="72384" y="612921"/>
                    <a:pt x="90714" y="610863"/>
                    <a:pt x="108857" y="607839"/>
                  </a:cubicBezTo>
                  <a:cubicBezTo>
                    <a:pt x="125814" y="556972"/>
                    <a:pt x="115612" y="589896"/>
                    <a:pt x="136072" y="508054"/>
                  </a:cubicBezTo>
                  <a:cubicBezTo>
                    <a:pt x="139096" y="495959"/>
                    <a:pt x="141200" y="483596"/>
                    <a:pt x="145143" y="471768"/>
                  </a:cubicBezTo>
                  <a:lnTo>
                    <a:pt x="172357" y="390125"/>
                  </a:lnTo>
                  <a:lnTo>
                    <a:pt x="181429" y="362911"/>
                  </a:lnTo>
                  <a:cubicBezTo>
                    <a:pt x="193644" y="289618"/>
                    <a:pt x="184683" y="325931"/>
                    <a:pt x="208643" y="254054"/>
                  </a:cubicBezTo>
                  <a:lnTo>
                    <a:pt x="208643" y="254054"/>
                  </a:lnTo>
                  <a:cubicBezTo>
                    <a:pt x="217952" y="212163"/>
                    <a:pt x="238490" y="122478"/>
                    <a:pt x="244929" y="81696"/>
                  </a:cubicBezTo>
                  <a:cubicBezTo>
                    <a:pt x="249199" y="54650"/>
                    <a:pt x="250976" y="27268"/>
                    <a:pt x="254000" y="54"/>
                  </a:cubicBezTo>
                  <a:cubicBezTo>
                    <a:pt x="272143" y="3078"/>
                    <a:pt x="292459" y="0"/>
                    <a:pt x="308429" y="9125"/>
                  </a:cubicBezTo>
                  <a:cubicBezTo>
                    <a:pt x="316731" y="13869"/>
                    <a:pt x="314873" y="27145"/>
                    <a:pt x="317500" y="36339"/>
                  </a:cubicBezTo>
                  <a:cubicBezTo>
                    <a:pt x="320925" y="48327"/>
                    <a:pt x="323548" y="60530"/>
                    <a:pt x="326572" y="72625"/>
                  </a:cubicBezTo>
                  <a:cubicBezTo>
                    <a:pt x="329596" y="102863"/>
                    <a:pt x="331345" y="133256"/>
                    <a:pt x="335643" y="163339"/>
                  </a:cubicBezTo>
                  <a:cubicBezTo>
                    <a:pt x="338490" y="183268"/>
                    <a:pt x="347326" y="207457"/>
                    <a:pt x="353786" y="226839"/>
                  </a:cubicBezTo>
                  <a:cubicBezTo>
                    <a:pt x="365881" y="223815"/>
                    <a:pt x="379247" y="223954"/>
                    <a:pt x="390072" y="217768"/>
                  </a:cubicBezTo>
                  <a:cubicBezTo>
                    <a:pt x="422970" y="198969"/>
                    <a:pt x="417218" y="186254"/>
                    <a:pt x="426357" y="154268"/>
                  </a:cubicBezTo>
                  <a:cubicBezTo>
                    <a:pt x="428984" y="145074"/>
                    <a:pt x="432405" y="136125"/>
                    <a:pt x="435429" y="127054"/>
                  </a:cubicBezTo>
                  <a:cubicBezTo>
                    <a:pt x="444500" y="133101"/>
                    <a:pt x="456865" y="135951"/>
                    <a:pt x="462643" y="145196"/>
                  </a:cubicBezTo>
                  <a:cubicBezTo>
                    <a:pt x="490363" y="189548"/>
                    <a:pt x="472474" y="195351"/>
                    <a:pt x="489857" y="235911"/>
                  </a:cubicBezTo>
                  <a:cubicBezTo>
                    <a:pt x="494152" y="245932"/>
                    <a:pt x="503124" y="253374"/>
                    <a:pt x="508000" y="263125"/>
                  </a:cubicBezTo>
                  <a:cubicBezTo>
                    <a:pt x="512276" y="271678"/>
                    <a:pt x="512428" y="281980"/>
                    <a:pt x="517072" y="290339"/>
                  </a:cubicBezTo>
                  <a:cubicBezTo>
                    <a:pt x="527661" y="309400"/>
                    <a:pt x="541262" y="326625"/>
                    <a:pt x="553357" y="344768"/>
                  </a:cubicBezTo>
                  <a:cubicBezTo>
                    <a:pt x="559405" y="353839"/>
                    <a:pt x="567451" y="361859"/>
                    <a:pt x="571500" y="371982"/>
                  </a:cubicBezTo>
                  <a:lnTo>
                    <a:pt x="589643" y="417339"/>
                  </a:lnTo>
                  <a:cubicBezTo>
                    <a:pt x="596172" y="456512"/>
                    <a:pt x="595777" y="500047"/>
                    <a:pt x="635000" y="526196"/>
                  </a:cubicBezTo>
                  <a:lnTo>
                    <a:pt x="689429" y="562482"/>
                  </a:lnTo>
                  <a:lnTo>
                    <a:pt x="716643" y="580625"/>
                  </a:lnTo>
                  <a:cubicBezTo>
                    <a:pt x="740834" y="577601"/>
                    <a:pt x="766087" y="579263"/>
                    <a:pt x="789215" y="571554"/>
                  </a:cubicBezTo>
                  <a:cubicBezTo>
                    <a:pt x="833681" y="556732"/>
                    <a:pt x="817503" y="543265"/>
                    <a:pt x="843643" y="517125"/>
                  </a:cubicBezTo>
                  <a:cubicBezTo>
                    <a:pt x="861229" y="499539"/>
                    <a:pt x="875936" y="497289"/>
                    <a:pt x="898072" y="489911"/>
                  </a:cubicBezTo>
                  <a:cubicBezTo>
                    <a:pt x="925286" y="492935"/>
                    <a:pt x="953738" y="490323"/>
                    <a:pt x="979715" y="498982"/>
                  </a:cubicBezTo>
                  <a:cubicBezTo>
                    <a:pt x="1000401" y="505877"/>
                    <a:pt x="1034143" y="535268"/>
                    <a:pt x="1034143" y="535268"/>
                  </a:cubicBezTo>
                  <a:cubicBezTo>
                    <a:pt x="1042667" y="560839"/>
                    <a:pt x="1042631" y="574253"/>
                    <a:pt x="1070429" y="589696"/>
                  </a:cubicBezTo>
                  <a:cubicBezTo>
                    <a:pt x="1087146" y="598984"/>
                    <a:pt x="1124857" y="607839"/>
                    <a:pt x="1124857" y="607839"/>
                  </a:cubicBezTo>
                  <a:cubicBezTo>
                    <a:pt x="1152071" y="604815"/>
                    <a:pt x="1181077" y="608937"/>
                    <a:pt x="1206500" y="598768"/>
                  </a:cubicBezTo>
                  <a:cubicBezTo>
                    <a:pt x="1215378" y="595217"/>
                    <a:pt x="1213253" y="580831"/>
                    <a:pt x="1215572" y="571554"/>
                  </a:cubicBezTo>
                  <a:cubicBezTo>
                    <a:pt x="1219312" y="556596"/>
                    <a:pt x="1219767" y="540823"/>
                    <a:pt x="1224643" y="526196"/>
                  </a:cubicBezTo>
                  <a:cubicBezTo>
                    <a:pt x="1228919" y="513367"/>
                    <a:pt x="1237764" y="502466"/>
                    <a:pt x="1242786" y="489911"/>
                  </a:cubicBezTo>
                  <a:cubicBezTo>
                    <a:pt x="1245388" y="483407"/>
                    <a:pt x="1271444" y="399279"/>
                    <a:pt x="1279072" y="390125"/>
                  </a:cubicBezTo>
                  <a:cubicBezTo>
                    <a:pt x="1285193" y="382779"/>
                    <a:pt x="1297215" y="384078"/>
                    <a:pt x="1306286" y="381054"/>
                  </a:cubicBezTo>
                  <a:cubicBezTo>
                    <a:pt x="1309310" y="393149"/>
                    <a:pt x="1310446" y="405880"/>
                    <a:pt x="1315357" y="417339"/>
                  </a:cubicBezTo>
                  <a:cubicBezTo>
                    <a:pt x="1319652" y="427360"/>
                    <a:pt x="1328624" y="434802"/>
                    <a:pt x="1333500" y="444554"/>
                  </a:cubicBezTo>
                  <a:cubicBezTo>
                    <a:pt x="1337776" y="453107"/>
                    <a:pt x="1339548" y="462697"/>
                    <a:pt x="1342572" y="471768"/>
                  </a:cubicBezTo>
                  <a:cubicBezTo>
                    <a:pt x="1348620" y="462697"/>
                    <a:pt x="1359098" y="455336"/>
                    <a:pt x="1360715" y="444554"/>
                  </a:cubicBezTo>
                  <a:cubicBezTo>
                    <a:pt x="1382715" y="297888"/>
                    <a:pt x="1338621" y="243590"/>
                    <a:pt x="1387929" y="317554"/>
                  </a:cubicBezTo>
                  <a:cubicBezTo>
                    <a:pt x="1403220" y="394013"/>
                    <a:pt x="1386975" y="333473"/>
                    <a:pt x="1415143" y="399196"/>
                  </a:cubicBezTo>
                  <a:cubicBezTo>
                    <a:pt x="1426209" y="425017"/>
                    <a:pt x="1420568" y="431836"/>
                    <a:pt x="1442357" y="453625"/>
                  </a:cubicBezTo>
                  <a:cubicBezTo>
                    <a:pt x="1450066" y="461334"/>
                    <a:pt x="1460500" y="465720"/>
                    <a:pt x="1469572" y="471768"/>
                  </a:cubicBezTo>
                  <a:cubicBezTo>
                    <a:pt x="1488885" y="529711"/>
                    <a:pt x="1460697" y="471866"/>
                    <a:pt x="1533072" y="508054"/>
                  </a:cubicBezTo>
                  <a:cubicBezTo>
                    <a:pt x="1542823" y="512930"/>
                    <a:pt x="1543506" y="527559"/>
                    <a:pt x="1551215" y="535268"/>
                  </a:cubicBezTo>
                  <a:cubicBezTo>
                    <a:pt x="1564038" y="548091"/>
                    <a:pt x="1600484" y="564439"/>
                    <a:pt x="1614715" y="571554"/>
                  </a:cubicBezTo>
                  <a:cubicBezTo>
                    <a:pt x="1623786" y="568530"/>
                    <a:pt x="1633140" y="566249"/>
                    <a:pt x="1641929" y="562482"/>
                  </a:cubicBezTo>
                  <a:cubicBezTo>
                    <a:pt x="1654359" y="557155"/>
                    <a:pt x="1664748" y="545563"/>
                    <a:pt x="1678215" y="544339"/>
                  </a:cubicBezTo>
                  <a:cubicBezTo>
                    <a:pt x="1699509" y="542403"/>
                    <a:pt x="1720548" y="550387"/>
                    <a:pt x="1741715" y="553411"/>
                  </a:cubicBezTo>
                  <a:cubicBezTo>
                    <a:pt x="1750786" y="559459"/>
                    <a:pt x="1759178" y="566678"/>
                    <a:pt x="1768929" y="571554"/>
                  </a:cubicBezTo>
                  <a:cubicBezTo>
                    <a:pt x="1804112" y="589145"/>
                    <a:pt x="1814216" y="578043"/>
                    <a:pt x="1859643" y="571554"/>
                  </a:cubicBezTo>
                  <a:cubicBezTo>
                    <a:pt x="1935609" y="546230"/>
                    <a:pt x="1817720" y="583220"/>
                    <a:pt x="1986643" y="553411"/>
                  </a:cubicBezTo>
                  <a:cubicBezTo>
                    <a:pt x="2005476" y="550088"/>
                    <a:pt x="2041072" y="535268"/>
                    <a:pt x="2041072" y="535268"/>
                  </a:cubicBezTo>
                  <a:cubicBezTo>
                    <a:pt x="2095500" y="538292"/>
                    <a:pt x="2149845" y="544339"/>
                    <a:pt x="2204357" y="544339"/>
                  </a:cubicBezTo>
                  <a:cubicBezTo>
                    <a:pt x="2216825" y="544339"/>
                    <a:pt x="2232529" y="544734"/>
                    <a:pt x="2240643" y="535268"/>
                  </a:cubicBezTo>
                  <a:cubicBezTo>
                    <a:pt x="2348443" y="409502"/>
                    <a:pt x="2199031" y="531523"/>
                    <a:pt x="2276929" y="453625"/>
                  </a:cubicBezTo>
                  <a:cubicBezTo>
                    <a:pt x="2284638" y="445916"/>
                    <a:pt x="2293452" y="437620"/>
                    <a:pt x="2304143" y="435482"/>
                  </a:cubicBezTo>
                  <a:cubicBezTo>
                    <a:pt x="2339847" y="428341"/>
                    <a:pt x="2376714" y="429435"/>
                    <a:pt x="2413000" y="426411"/>
                  </a:cubicBezTo>
                  <a:cubicBezTo>
                    <a:pt x="2458357" y="429435"/>
                    <a:pt x="2504971" y="424457"/>
                    <a:pt x="2549072" y="435482"/>
                  </a:cubicBezTo>
                  <a:cubicBezTo>
                    <a:pt x="2558349" y="437801"/>
                    <a:pt x="2552170" y="455229"/>
                    <a:pt x="2558143" y="462696"/>
                  </a:cubicBezTo>
                  <a:cubicBezTo>
                    <a:pt x="2564954" y="471209"/>
                    <a:pt x="2576286" y="474791"/>
                    <a:pt x="2585357" y="480839"/>
                  </a:cubicBezTo>
                  <a:cubicBezTo>
                    <a:pt x="2620223" y="533138"/>
                    <a:pt x="2588811" y="501070"/>
                    <a:pt x="2685143" y="517125"/>
                  </a:cubicBezTo>
                  <a:cubicBezTo>
                    <a:pt x="2694575" y="518697"/>
                    <a:pt x="2703163" y="523569"/>
                    <a:pt x="2712357" y="526196"/>
                  </a:cubicBezTo>
                  <a:cubicBezTo>
                    <a:pt x="2792091" y="548977"/>
                    <a:pt x="2710608" y="522590"/>
                    <a:pt x="2775857" y="544339"/>
                  </a:cubicBezTo>
                  <a:cubicBezTo>
                    <a:pt x="2794000" y="541315"/>
                    <a:pt x="2815319" y="545959"/>
                    <a:pt x="2830286" y="535268"/>
                  </a:cubicBezTo>
                  <a:cubicBezTo>
                    <a:pt x="2840431" y="528021"/>
                    <a:pt x="2836745" y="511173"/>
                    <a:pt x="2839357" y="498982"/>
                  </a:cubicBezTo>
                  <a:cubicBezTo>
                    <a:pt x="2845818" y="468830"/>
                    <a:pt x="2857500" y="408268"/>
                    <a:pt x="2857500" y="408268"/>
                  </a:cubicBezTo>
                  <a:cubicBezTo>
                    <a:pt x="2860524" y="359887"/>
                    <a:pt x="2860022" y="311156"/>
                    <a:pt x="2866572" y="263125"/>
                  </a:cubicBezTo>
                  <a:cubicBezTo>
                    <a:pt x="2869156" y="244176"/>
                    <a:pt x="2880077" y="227249"/>
                    <a:pt x="2884715" y="208696"/>
                  </a:cubicBezTo>
                  <a:cubicBezTo>
                    <a:pt x="2897525" y="157453"/>
                    <a:pt x="2891341" y="184636"/>
                    <a:pt x="2902857" y="127054"/>
                  </a:cubicBezTo>
                  <a:cubicBezTo>
                    <a:pt x="2948216" y="157291"/>
                    <a:pt x="2924023" y="136124"/>
                    <a:pt x="2966357" y="199625"/>
                  </a:cubicBezTo>
                  <a:lnTo>
                    <a:pt x="2984500" y="226839"/>
                  </a:lnTo>
                  <a:lnTo>
                    <a:pt x="3002643" y="254054"/>
                  </a:lnTo>
                  <a:cubicBezTo>
                    <a:pt x="3011714" y="251030"/>
                    <a:pt x="3023096" y="251743"/>
                    <a:pt x="3029857" y="244982"/>
                  </a:cubicBezTo>
                  <a:cubicBezTo>
                    <a:pt x="3061050" y="213789"/>
                    <a:pt x="3063807" y="197561"/>
                    <a:pt x="3075215" y="163339"/>
                  </a:cubicBezTo>
                  <a:cubicBezTo>
                    <a:pt x="3093358" y="166363"/>
                    <a:pt x="3113565" y="163479"/>
                    <a:pt x="3129643" y="172411"/>
                  </a:cubicBezTo>
                  <a:cubicBezTo>
                    <a:pt x="3152110" y="184893"/>
                    <a:pt x="3158707" y="214247"/>
                    <a:pt x="3165929" y="235911"/>
                  </a:cubicBezTo>
                  <a:cubicBezTo>
                    <a:pt x="3162905" y="244982"/>
                    <a:pt x="3152581" y="254572"/>
                    <a:pt x="3156857" y="263125"/>
                  </a:cubicBezTo>
                  <a:cubicBezTo>
                    <a:pt x="3189447" y="328305"/>
                    <a:pt x="3203562" y="333572"/>
                    <a:pt x="3247572" y="362911"/>
                  </a:cubicBezTo>
                  <a:cubicBezTo>
                    <a:pt x="3305633" y="343556"/>
                    <a:pt x="3307043" y="339225"/>
                    <a:pt x="3401786" y="362911"/>
                  </a:cubicBezTo>
                  <a:cubicBezTo>
                    <a:pt x="3412363" y="365555"/>
                    <a:pt x="3412220" y="382416"/>
                    <a:pt x="3419929" y="390125"/>
                  </a:cubicBezTo>
                  <a:cubicBezTo>
                    <a:pt x="3430620" y="400816"/>
                    <a:pt x="3444837" y="407383"/>
                    <a:pt x="3456215" y="417339"/>
                  </a:cubicBezTo>
                  <a:cubicBezTo>
                    <a:pt x="3477851" y="436270"/>
                    <a:pt x="3492519" y="460113"/>
                    <a:pt x="3519715" y="471768"/>
                  </a:cubicBezTo>
                  <a:cubicBezTo>
                    <a:pt x="3531174" y="476679"/>
                    <a:pt x="3543905" y="477815"/>
                    <a:pt x="3556000" y="480839"/>
                  </a:cubicBezTo>
                  <a:cubicBezTo>
                    <a:pt x="3562048" y="489911"/>
                    <a:pt x="3565071" y="502006"/>
                    <a:pt x="3574143" y="508054"/>
                  </a:cubicBezTo>
                  <a:cubicBezTo>
                    <a:pt x="3584517" y="514970"/>
                    <a:pt x="3598038" y="515748"/>
                    <a:pt x="3610429" y="517125"/>
                  </a:cubicBezTo>
                  <a:cubicBezTo>
                    <a:pt x="3652611" y="521812"/>
                    <a:pt x="3695096" y="523172"/>
                    <a:pt x="3737429" y="526196"/>
                  </a:cubicBezTo>
                  <a:cubicBezTo>
                    <a:pt x="3776122" y="551992"/>
                    <a:pt x="3789091" y="563888"/>
                    <a:pt x="3828143" y="580625"/>
                  </a:cubicBezTo>
                  <a:cubicBezTo>
                    <a:pt x="3855771" y="592466"/>
                    <a:pt x="3878694" y="593985"/>
                    <a:pt x="3909786" y="598768"/>
                  </a:cubicBezTo>
                  <a:cubicBezTo>
                    <a:pt x="3930919" y="602019"/>
                    <a:pt x="3952119" y="604815"/>
                    <a:pt x="3973286" y="607839"/>
                  </a:cubicBezTo>
                  <a:cubicBezTo>
                    <a:pt x="4021185" y="623807"/>
                    <a:pt x="3992546" y="611608"/>
                    <a:pt x="4054929" y="653196"/>
                  </a:cubicBezTo>
                  <a:cubicBezTo>
                    <a:pt x="4064000" y="659244"/>
                    <a:pt x="4071566" y="668695"/>
                    <a:pt x="4082143" y="671339"/>
                  </a:cubicBezTo>
                  <a:cubicBezTo>
                    <a:pt x="4136030" y="684811"/>
                    <a:pt x="4105961" y="680411"/>
                    <a:pt x="4172857" y="680411"/>
                  </a:cubicBezTo>
                </a:path>
              </a:pathLst>
            </a:custGeom>
            <a:gradFill flip="none" rotWithShape="1">
              <a:gsLst>
                <a:gs pos="0">
                  <a:srgbClr val="008000"/>
                </a:gs>
                <a:gs pos="58000">
                  <a:srgbClr val="693300"/>
                </a:gs>
                <a:gs pos="79000">
                  <a:schemeClr val="tx2">
                    <a:lumMod val="65000"/>
                    <a:lumOff val="35000"/>
                  </a:schemeClr>
                </a:gs>
              </a:gsLst>
              <a:lin ang="16200000" scaled="0"/>
              <a:tileRect/>
            </a:gradFill>
            <a:ln w="9525" cap="flat" cmpd="sng" algn="ctr">
              <a:solidFill>
                <a:schemeClr val="tx1"/>
              </a:solidFill>
              <a:prstDash val="solid"/>
              <a:round/>
              <a:headEnd type="none" w="med" len="med"/>
              <a:tailEnd type="none" w="med" len="med"/>
            </a:ln>
            <a:effectLst/>
          </p:spPr>
          <p:txBody>
            <a:bodyPr/>
            <a:lstStyle/>
            <a:p>
              <a:pPr algn="r">
                <a:spcBef>
                  <a:spcPct val="20000"/>
                </a:spcBef>
                <a:defRPr/>
              </a:pPr>
              <a:endParaRPr lang="en-US" sz="1350">
                <a:latin typeface="Tahoma" pitchFamily="34" charset="0"/>
              </a:endParaRPr>
            </a:p>
          </p:txBody>
        </p:sp>
        <p:sp>
          <p:nvSpPr>
            <p:cNvPr id="47123" name="Freeform 67"/>
            <p:cNvSpPr>
              <a:spLocks noChangeArrowheads="1"/>
            </p:cNvSpPr>
            <p:nvPr/>
          </p:nvSpPr>
          <p:spPr bwMode="auto">
            <a:xfrm>
              <a:off x="4370667" y="1967602"/>
              <a:ext cx="4159250" cy="76200"/>
            </a:xfrm>
            <a:custGeom>
              <a:avLst/>
              <a:gdLst>
                <a:gd name="T0" fmla="*/ 0 w 4159250"/>
                <a:gd name="T1" fmla="*/ 0 h 105834"/>
                <a:gd name="T2" fmla="*/ 1788583 w 4159250"/>
                <a:gd name="T3" fmla="*/ 4 h 105834"/>
                <a:gd name="T4" fmla="*/ 3354916 w 4159250"/>
                <a:gd name="T5" fmla="*/ 2 h 105834"/>
                <a:gd name="T6" fmla="*/ 4159250 w 4159250"/>
                <a:gd name="T7" fmla="*/ 3 h 105834"/>
                <a:gd name="T8" fmla="*/ 0 60000 65536"/>
                <a:gd name="T9" fmla="*/ 0 60000 65536"/>
                <a:gd name="T10" fmla="*/ 0 60000 65536"/>
                <a:gd name="T11" fmla="*/ 0 60000 65536"/>
                <a:gd name="T12" fmla="*/ 0 w 4159250"/>
                <a:gd name="T13" fmla="*/ 0 h 105834"/>
                <a:gd name="T14" fmla="*/ 4159250 w 4159250"/>
                <a:gd name="T15" fmla="*/ 105834 h 105834"/>
              </a:gdLst>
              <a:ahLst/>
              <a:cxnLst>
                <a:cxn ang="T8">
                  <a:pos x="T0" y="T1"/>
                </a:cxn>
                <a:cxn ang="T9">
                  <a:pos x="T2" y="T3"/>
                </a:cxn>
                <a:cxn ang="T10">
                  <a:pos x="T4" y="T5"/>
                </a:cxn>
                <a:cxn ang="T11">
                  <a:pos x="T6" y="T7"/>
                </a:cxn>
              </a:cxnLst>
              <a:rect l="T12" t="T13" r="T14" b="T15"/>
              <a:pathLst>
                <a:path w="4159250" h="105834">
                  <a:moveTo>
                    <a:pt x="0" y="0"/>
                  </a:moveTo>
                  <a:cubicBezTo>
                    <a:pt x="614715" y="47625"/>
                    <a:pt x="1229430" y="95251"/>
                    <a:pt x="1788583" y="105834"/>
                  </a:cubicBezTo>
                  <a:lnTo>
                    <a:pt x="3354916" y="63500"/>
                  </a:lnTo>
                  <a:cubicBezTo>
                    <a:pt x="3750027" y="59972"/>
                    <a:pt x="4159250" y="84667"/>
                    <a:pt x="4159250" y="8466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sp>
          <p:nvSpPr>
            <p:cNvPr id="47124" name="Freeform 68"/>
            <p:cNvSpPr>
              <a:spLocks noChangeArrowheads="1"/>
            </p:cNvSpPr>
            <p:nvPr/>
          </p:nvSpPr>
          <p:spPr bwMode="auto">
            <a:xfrm>
              <a:off x="4356380" y="1815202"/>
              <a:ext cx="4191000" cy="103188"/>
            </a:xfrm>
            <a:custGeom>
              <a:avLst/>
              <a:gdLst>
                <a:gd name="T0" fmla="*/ 0 w 3630083"/>
                <a:gd name="T1" fmla="*/ 0 h 179917"/>
                <a:gd name="T2" fmla="*/ 142875007 w 3630083"/>
                <a:gd name="T3" fmla="*/ 1 h 179917"/>
                <a:gd name="T4" fmla="*/ 208397361 w 3630083"/>
                <a:gd name="T5" fmla="*/ 1 h 179917"/>
                <a:gd name="T6" fmla="*/ 312140992 w 3630083"/>
                <a:gd name="T7" fmla="*/ 1 h 179917"/>
                <a:gd name="T8" fmla="*/ 0 60000 65536"/>
                <a:gd name="T9" fmla="*/ 0 60000 65536"/>
                <a:gd name="T10" fmla="*/ 0 60000 65536"/>
                <a:gd name="T11" fmla="*/ 0 60000 65536"/>
                <a:gd name="T12" fmla="*/ 0 w 3630083"/>
                <a:gd name="T13" fmla="*/ 0 h 179917"/>
                <a:gd name="T14" fmla="*/ 3630083 w 3630083"/>
                <a:gd name="T15" fmla="*/ 179917 h 179917"/>
              </a:gdLst>
              <a:ahLst/>
              <a:cxnLst>
                <a:cxn ang="T8">
                  <a:pos x="T0" y="T1"/>
                </a:cxn>
                <a:cxn ang="T9">
                  <a:pos x="T2" y="T3"/>
                </a:cxn>
                <a:cxn ang="T10">
                  <a:pos x="T4" y="T5"/>
                </a:cxn>
                <a:cxn ang="T11">
                  <a:pos x="T6" y="T7"/>
                </a:cxn>
              </a:cxnLst>
              <a:rect l="T12" t="T13" r="T14" b="T15"/>
              <a:pathLst>
                <a:path w="3630083" h="179917">
                  <a:moveTo>
                    <a:pt x="0" y="0"/>
                  </a:moveTo>
                  <a:lnTo>
                    <a:pt x="1661583" y="95250"/>
                  </a:lnTo>
                  <a:cubicBezTo>
                    <a:pt x="2065513" y="119944"/>
                    <a:pt x="2095500" y="134056"/>
                    <a:pt x="2423583" y="148167"/>
                  </a:cubicBezTo>
                  <a:cubicBezTo>
                    <a:pt x="2751666" y="162278"/>
                    <a:pt x="3630083" y="179917"/>
                    <a:pt x="3630083" y="179917"/>
                  </a:cubicBez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grpSp>
      <p:sp>
        <p:nvSpPr>
          <p:cNvPr id="28" name="TextBox 27">
            <a:extLst>
              <a:ext uri="{FF2B5EF4-FFF2-40B4-BE49-F238E27FC236}">
                <a16:creationId xmlns:a16="http://schemas.microsoft.com/office/drawing/2014/main" id="{134FCAB3-3033-144B-9468-F683DD4D3A62}"/>
              </a:ext>
            </a:extLst>
          </p:cNvPr>
          <p:cNvSpPr txBox="1"/>
          <p:nvPr/>
        </p:nvSpPr>
        <p:spPr>
          <a:xfrm>
            <a:off x="7694225" y="2992544"/>
            <a:ext cx="949154" cy="253916"/>
          </a:xfrm>
          <a:prstGeom prst="rect">
            <a:avLst/>
          </a:prstGeom>
          <a:noFill/>
        </p:spPr>
        <p:txBody>
          <a:bodyPr wrap="square" rtlCol="0">
            <a:spAutoFit/>
          </a:bodyPr>
          <a:lstStyle/>
          <a:p>
            <a:r>
              <a:rPr lang="en-US" sz="1050" i="1" dirty="0"/>
              <a:t>David Bekaert</a:t>
            </a:r>
          </a:p>
        </p:txBody>
      </p:sp>
      <p:sp>
        <p:nvSpPr>
          <p:cNvPr id="30" name="Rectangle 29">
            <a:extLst>
              <a:ext uri="{FF2B5EF4-FFF2-40B4-BE49-F238E27FC236}">
                <a16:creationId xmlns:a16="http://schemas.microsoft.com/office/drawing/2014/main" id="{2C793238-A04B-3841-B913-001E26FCBBDB}"/>
              </a:ext>
            </a:extLst>
          </p:cNvPr>
          <p:cNvSpPr/>
          <p:nvPr/>
        </p:nvSpPr>
        <p:spPr>
          <a:xfrm>
            <a:off x="189339" y="973527"/>
            <a:ext cx="6314101" cy="369332"/>
          </a:xfrm>
          <a:prstGeom prst="rect">
            <a:avLst/>
          </a:prstGeom>
        </p:spPr>
        <p:txBody>
          <a:bodyPr wrap="none">
            <a:spAutoFit/>
          </a:bodyPr>
          <a:lstStyle/>
          <a:p>
            <a:r>
              <a:rPr lang="en-US" b="1" u="sng" dirty="0"/>
              <a:t>Current work focused on integrating delays in the slant direction</a:t>
            </a:r>
          </a:p>
        </p:txBody>
      </p:sp>
      <p:pic>
        <p:nvPicPr>
          <p:cNvPr id="27" name="Picture 26">
            <a:extLst>
              <a:ext uri="{FF2B5EF4-FFF2-40B4-BE49-F238E27FC236}">
                <a16:creationId xmlns:a16="http://schemas.microsoft.com/office/drawing/2014/main" id="{AD80CB30-3CE8-914B-A706-8E48C0A4358A}"/>
              </a:ext>
            </a:extLst>
          </p:cNvPr>
          <p:cNvPicPr>
            <a:picLocks noChangeAspect="1"/>
          </p:cNvPicPr>
          <p:nvPr/>
        </p:nvPicPr>
        <p:blipFill rotWithShape="1">
          <a:blip r:embed="rId3"/>
          <a:srcRect b="36888"/>
          <a:stretch/>
        </p:blipFill>
        <p:spPr>
          <a:xfrm>
            <a:off x="648105" y="3553067"/>
            <a:ext cx="4499973" cy="776930"/>
          </a:xfrm>
          <a:prstGeom prst="rect">
            <a:avLst/>
          </a:prstGeom>
        </p:spPr>
      </p:pic>
      <p:pic>
        <p:nvPicPr>
          <p:cNvPr id="29" name="Picture 28">
            <a:extLst>
              <a:ext uri="{FF2B5EF4-FFF2-40B4-BE49-F238E27FC236}">
                <a16:creationId xmlns:a16="http://schemas.microsoft.com/office/drawing/2014/main" id="{615B01EE-2FBC-1E4A-B077-4C2767201CEC}"/>
              </a:ext>
            </a:extLst>
          </p:cNvPr>
          <p:cNvPicPr>
            <a:picLocks noChangeAspect="1"/>
          </p:cNvPicPr>
          <p:nvPr/>
        </p:nvPicPr>
        <p:blipFill rotWithShape="1">
          <a:blip r:embed="rId3"/>
          <a:srcRect t="63661"/>
          <a:stretch/>
        </p:blipFill>
        <p:spPr>
          <a:xfrm>
            <a:off x="470116" y="4910913"/>
            <a:ext cx="4677962" cy="465038"/>
          </a:xfrm>
          <a:prstGeom prst="rect">
            <a:avLst/>
          </a:prstGeom>
        </p:spPr>
      </p:pic>
    </p:spTree>
    <p:extLst>
      <p:ext uri="{BB962C8B-B14F-4D97-AF65-F5344CB8AC3E}">
        <p14:creationId xmlns:p14="http://schemas.microsoft.com/office/powerpoint/2010/main" val="229602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gam_co.png"/>
          <p:cNvPicPr>
            <a:picLocks noChangeAspect="1"/>
          </p:cNvPicPr>
          <p:nvPr/>
        </p:nvPicPr>
        <p:blipFill rotWithShape="1">
          <a:blip r:embed="rId3">
            <a:extLst>
              <a:ext uri="{28A0092B-C50C-407E-A947-70E740481C1C}">
                <a14:useLocalDpi xmlns:a14="http://schemas.microsoft.com/office/drawing/2010/main" val="0"/>
              </a:ext>
            </a:extLst>
          </a:blip>
          <a:srcRect t="60659" r="65130" b="11018"/>
          <a:stretch/>
        </p:blipFill>
        <p:spPr>
          <a:xfrm>
            <a:off x="177800" y="1384300"/>
            <a:ext cx="4127500" cy="3860800"/>
          </a:xfrm>
          <a:prstGeom prst="rect">
            <a:avLst/>
          </a:prstGeom>
        </p:spPr>
      </p:pic>
      <p:pic>
        <p:nvPicPr>
          <p:cNvPr id="4" name="Picture 3" descr="ngam_co.png"/>
          <p:cNvPicPr>
            <a:picLocks noChangeAspect="1"/>
          </p:cNvPicPr>
          <p:nvPr/>
        </p:nvPicPr>
        <p:blipFill rotWithShape="1">
          <a:blip r:embed="rId3">
            <a:extLst>
              <a:ext uri="{28A0092B-C50C-407E-A947-70E740481C1C}">
                <a14:useLocalDpi xmlns:a14="http://schemas.microsoft.com/office/drawing/2010/main" val="0"/>
              </a:ext>
            </a:extLst>
          </a:blip>
          <a:srcRect t="6488" r="65130" b="65855"/>
          <a:stretch/>
        </p:blipFill>
        <p:spPr>
          <a:xfrm>
            <a:off x="4419600" y="1371600"/>
            <a:ext cx="4127500" cy="3770107"/>
          </a:xfrm>
          <a:prstGeom prst="rect">
            <a:avLst/>
          </a:prstGeom>
        </p:spPr>
      </p:pic>
      <p:pic>
        <p:nvPicPr>
          <p:cNvPr id="5" name="Picture 4" descr="ngam_co.png"/>
          <p:cNvPicPr>
            <a:picLocks noChangeAspect="1"/>
          </p:cNvPicPr>
          <p:nvPr/>
        </p:nvPicPr>
        <p:blipFill rotWithShape="1">
          <a:blip r:embed="rId3">
            <a:extLst>
              <a:ext uri="{28A0092B-C50C-407E-A947-70E740481C1C}">
                <a14:useLocalDpi xmlns:a14="http://schemas.microsoft.com/office/drawing/2010/main" val="0"/>
              </a:ext>
            </a:extLst>
          </a:blip>
          <a:srcRect t="89168" r="65130"/>
          <a:stretch/>
        </p:blipFill>
        <p:spPr>
          <a:xfrm>
            <a:off x="177800" y="5804594"/>
            <a:ext cx="2376567" cy="850206"/>
          </a:xfrm>
          <a:prstGeom prst="rect">
            <a:avLst/>
          </a:prstGeom>
        </p:spPr>
      </p:pic>
      <p:sp>
        <p:nvSpPr>
          <p:cNvPr id="7" name="TextBox 6"/>
          <p:cNvSpPr txBox="1"/>
          <p:nvPr/>
        </p:nvSpPr>
        <p:spPr>
          <a:xfrm>
            <a:off x="444500" y="398790"/>
            <a:ext cx="3474529" cy="523220"/>
          </a:xfrm>
          <a:prstGeom prst="rect">
            <a:avLst/>
          </a:prstGeom>
          <a:noFill/>
        </p:spPr>
        <p:txBody>
          <a:bodyPr wrap="none" rtlCol="0">
            <a:spAutoFit/>
          </a:bodyPr>
          <a:lstStyle/>
          <a:p>
            <a:r>
              <a:rPr lang="en-US" sz="2800" dirty="0">
                <a:latin typeface="Calibri"/>
                <a:cs typeface="Calibri"/>
              </a:rPr>
              <a:t>July 1992–March 1993</a:t>
            </a:r>
          </a:p>
        </p:txBody>
      </p:sp>
      <p:sp>
        <p:nvSpPr>
          <p:cNvPr id="8" name="TextBox 7"/>
          <p:cNvSpPr txBox="1"/>
          <p:nvPr/>
        </p:nvSpPr>
        <p:spPr>
          <a:xfrm>
            <a:off x="4732417" y="398790"/>
            <a:ext cx="4394652" cy="523220"/>
          </a:xfrm>
          <a:prstGeom prst="rect">
            <a:avLst/>
          </a:prstGeom>
          <a:noFill/>
        </p:spPr>
        <p:txBody>
          <a:bodyPr wrap="none" rtlCol="0">
            <a:spAutoFit/>
          </a:bodyPr>
          <a:lstStyle/>
          <a:p>
            <a:r>
              <a:rPr lang="en-US" sz="2800" dirty="0">
                <a:latin typeface="Calibri"/>
                <a:cs typeface="Calibri"/>
              </a:rPr>
              <a:t>February 1993–March 1993</a:t>
            </a:r>
          </a:p>
        </p:txBody>
      </p:sp>
      <p:grpSp>
        <p:nvGrpSpPr>
          <p:cNvPr id="14" name="Group 13"/>
          <p:cNvGrpSpPr/>
          <p:nvPr/>
        </p:nvGrpSpPr>
        <p:grpSpPr>
          <a:xfrm>
            <a:off x="6019800" y="2743200"/>
            <a:ext cx="2133600" cy="3365500"/>
            <a:chOff x="6019800" y="2743200"/>
            <a:chExt cx="2133600" cy="3365500"/>
          </a:xfrm>
        </p:grpSpPr>
        <p:sp>
          <p:nvSpPr>
            <p:cNvPr id="9" name="Oval 8"/>
            <p:cNvSpPr/>
            <p:nvPr/>
          </p:nvSpPr>
          <p:spPr bwMode="auto">
            <a:xfrm rot="1326164">
              <a:off x="6019800" y="2743200"/>
              <a:ext cx="2133600" cy="1422400"/>
            </a:xfrm>
            <a:prstGeom prst="ellipse">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nvGrpSpPr>
            <p:cNvPr id="13" name="Group 12"/>
            <p:cNvGrpSpPr/>
            <p:nvPr/>
          </p:nvGrpSpPr>
          <p:grpSpPr>
            <a:xfrm>
              <a:off x="6794500" y="4140200"/>
              <a:ext cx="1101283" cy="1968500"/>
              <a:chOff x="6794500" y="4140200"/>
              <a:chExt cx="1101283" cy="1968500"/>
            </a:xfrm>
          </p:grpSpPr>
          <p:sp>
            <p:nvSpPr>
              <p:cNvPr id="10" name="TextBox 9"/>
              <p:cNvSpPr txBox="1"/>
              <p:nvPr/>
            </p:nvSpPr>
            <p:spPr>
              <a:xfrm>
                <a:off x="6794500" y="5585480"/>
                <a:ext cx="1101283" cy="523220"/>
              </a:xfrm>
              <a:prstGeom prst="rect">
                <a:avLst/>
              </a:prstGeom>
              <a:noFill/>
            </p:spPr>
            <p:txBody>
              <a:bodyPr wrap="none" rtlCol="0">
                <a:spAutoFit/>
              </a:bodyPr>
              <a:lstStyle/>
              <a:p>
                <a:r>
                  <a:rPr lang="en-US" sz="2800" dirty="0">
                    <a:latin typeface="Calibri"/>
                    <a:cs typeface="Calibri"/>
                  </a:rPr>
                  <a:t>Snow!</a:t>
                </a:r>
              </a:p>
            </p:txBody>
          </p:sp>
          <p:cxnSp>
            <p:nvCxnSpPr>
              <p:cNvPr id="12" name="Straight Connector 11"/>
              <p:cNvCxnSpPr/>
              <p:nvPr/>
            </p:nvCxnSpPr>
            <p:spPr bwMode="auto">
              <a:xfrm flipH="1" flipV="1">
                <a:off x="6985000" y="4140200"/>
                <a:ext cx="165100" cy="144528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26" name="Group 25"/>
          <p:cNvGrpSpPr/>
          <p:nvPr/>
        </p:nvGrpSpPr>
        <p:grpSpPr>
          <a:xfrm>
            <a:off x="938990" y="4075821"/>
            <a:ext cx="5602806" cy="2090723"/>
            <a:chOff x="938990" y="4075821"/>
            <a:chExt cx="5602806" cy="2090723"/>
          </a:xfrm>
        </p:grpSpPr>
        <p:grpSp>
          <p:nvGrpSpPr>
            <p:cNvPr id="15" name="Group 14"/>
            <p:cNvGrpSpPr/>
            <p:nvPr/>
          </p:nvGrpSpPr>
          <p:grpSpPr>
            <a:xfrm>
              <a:off x="938990" y="4075821"/>
              <a:ext cx="4659741" cy="2090723"/>
              <a:chOff x="6412690" y="3290941"/>
              <a:chExt cx="4659741" cy="2090723"/>
            </a:xfrm>
          </p:grpSpPr>
          <p:sp>
            <p:nvSpPr>
              <p:cNvPr id="16" name="Oval 15"/>
              <p:cNvSpPr/>
              <p:nvPr/>
            </p:nvSpPr>
            <p:spPr bwMode="auto">
              <a:xfrm rot="5568085">
                <a:off x="6786597" y="2917034"/>
                <a:ext cx="674585" cy="1422400"/>
              </a:xfrm>
              <a:prstGeom prst="ellipse">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nvGrpSpPr>
              <p:cNvPr id="17" name="Group 16"/>
              <p:cNvGrpSpPr/>
              <p:nvPr/>
            </p:nvGrpSpPr>
            <p:grpSpPr>
              <a:xfrm>
                <a:off x="7614526" y="3891029"/>
                <a:ext cx="3457905" cy="1490635"/>
                <a:chOff x="7614526" y="3891029"/>
                <a:chExt cx="3457905" cy="1490635"/>
              </a:xfrm>
            </p:grpSpPr>
            <p:sp>
              <p:nvSpPr>
                <p:cNvPr id="18" name="TextBox 17"/>
                <p:cNvSpPr txBox="1"/>
                <p:nvPr/>
              </p:nvSpPr>
              <p:spPr>
                <a:xfrm>
                  <a:off x="8966341" y="4858444"/>
                  <a:ext cx="2106090" cy="523220"/>
                </a:xfrm>
                <a:prstGeom prst="rect">
                  <a:avLst/>
                </a:prstGeom>
                <a:noFill/>
              </p:spPr>
              <p:txBody>
                <a:bodyPr wrap="none" rtlCol="0">
                  <a:spAutoFit/>
                </a:bodyPr>
                <a:lstStyle/>
                <a:p>
                  <a:r>
                    <a:rPr lang="en-US" sz="2800" dirty="0">
                      <a:latin typeface="Calibri"/>
                      <a:cs typeface="Calibri"/>
                    </a:rPr>
                    <a:t>Atmosphere!</a:t>
                  </a:r>
                </a:p>
              </p:txBody>
            </p:sp>
            <p:cxnSp>
              <p:nvCxnSpPr>
                <p:cNvPr id="19" name="Straight Connector 18"/>
                <p:cNvCxnSpPr>
                  <a:endCxn id="16" idx="7"/>
                </p:cNvCxnSpPr>
                <p:nvPr/>
              </p:nvCxnSpPr>
              <p:spPr bwMode="auto">
                <a:xfrm flipH="1" flipV="1">
                  <a:off x="7614526" y="3891029"/>
                  <a:ext cx="1300875" cy="112868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sp>
          <p:nvSpPr>
            <p:cNvPr id="22" name="Oval 21"/>
            <p:cNvSpPr/>
            <p:nvPr/>
          </p:nvSpPr>
          <p:spPr bwMode="auto">
            <a:xfrm rot="5568085">
              <a:off x="5493303" y="3701914"/>
              <a:ext cx="674585" cy="1422400"/>
            </a:xfrm>
            <a:prstGeom prst="ellipse">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24" name="Straight Connector 23"/>
            <p:cNvCxnSpPr/>
            <p:nvPr/>
          </p:nvCxnSpPr>
          <p:spPr bwMode="auto">
            <a:xfrm flipV="1">
              <a:off x="5535562" y="4724603"/>
              <a:ext cx="672249" cy="102484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10380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1" descr="atmosphere.png"/>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val="0"/>
              </a:ext>
            </a:extLst>
          </a:blip>
          <a:srcRect t="2174"/>
          <a:stretch>
            <a:fillRect/>
          </a:stretch>
        </p:blipFill>
        <p:spPr bwMode="auto">
          <a:xfrm>
            <a:off x="0" y="0"/>
            <a:ext cx="9177338" cy="6858000"/>
          </a:xfrm>
          <a:prstGeom prst="rect">
            <a:avLst/>
          </a:prstGeom>
          <a:noFill/>
          <a:ln>
            <a:noFill/>
          </a:ln>
          <a:extLst>
            <a:ext uri="{909E8E84-426E-40dd-AFC4-6F175D3DCCD1}">
              <a14:hiddenFill xmlns="" xmlns:a14="http://schemas.microsoft.com/office/drawing/2010/main">
                <a:solidFill>
                  <a:srgbClr val="FFFFFF">
                    <a:alpha val="79999"/>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5143501" y="23230"/>
            <a:ext cx="4000500" cy="954107"/>
          </a:xfrm>
          <a:prstGeom prst="rect">
            <a:avLst/>
          </a:prstGeom>
          <a:noFill/>
        </p:spPr>
        <p:txBody>
          <a:bodyPr wrap="square" rtlCol="0">
            <a:spAutoFit/>
          </a:bodyPr>
          <a:lstStyle/>
          <a:p>
            <a:pPr algn="r"/>
            <a:r>
              <a:rPr lang="en-US" sz="2800" b="1" dirty="0">
                <a:solidFill>
                  <a:schemeClr val="bg1"/>
                </a:solidFill>
                <a:latin typeface="Calibri"/>
                <a:cs typeface="Calibri"/>
              </a:rPr>
              <a:t>Los Angeles</a:t>
            </a:r>
          </a:p>
          <a:p>
            <a:pPr algn="r"/>
            <a:r>
              <a:rPr lang="en-US" sz="2800" b="1" dirty="0">
                <a:solidFill>
                  <a:schemeClr val="bg1"/>
                </a:solidFill>
                <a:latin typeface="Calibri"/>
                <a:cs typeface="Calibri"/>
              </a:rPr>
              <a:t>time span = 1 day </a:t>
            </a:r>
          </a:p>
        </p:txBody>
      </p:sp>
    </p:spTree>
    <p:extLst>
      <p:ext uri="{BB962C8B-B14F-4D97-AF65-F5344CB8AC3E}">
        <p14:creationId xmlns:p14="http://schemas.microsoft.com/office/powerpoint/2010/main" val="653681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6332684-E915-8249-AAB6-6F739ABA7741}"/>
              </a:ext>
            </a:extLst>
          </p:cNvPr>
          <p:cNvGrpSpPr/>
          <p:nvPr/>
        </p:nvGrpSpPr>
        <p:grpSpPr>
          <a:xfrm>
            <a:off x="227482" y="3921960"/>
            <a:ext cx="3893488" cy="579371"/>
            <a:chOff x="1641059" y="4452874"/>
            <a:chExt cx="5191317" cy="772494"/>
          </a:xfrm>
        </p:grpSpPr>
        <p:sp>
          <p:nvSpPr>
            <p:cNvPr id="5" name="Rectangle 4"/>
            <p:cNvSpPr>
              <a:spLocks noChangeArrowheads="1"/>
            </p:cNvSpPr>
            <p:nvPr/>
          </p:nvSpPr>
          <p:spPr bwMode="auto">
            <a:xfrm>
              <a:off x="1641059" y="4452874"/>
              <a:ext cx="5191317" cy="74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95263" indent="-195263"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lnSpc>
                  <a:spcPts val="1875"/>
                </a:lnSpc>
                <a:buClr>
                  <a:schemeClr val="bg2"/>
                </a:buClr>
              </a:pPr>
              <a:r>
                <a:rPr lang="en-US" altLang="en-US" sz="1500" dirty="0"/>
                <a:t>Where we define the distance as:</a:t>
              </a:r>
            </a:p>
            <a:p>
              <a:pPr eaLnBrk="1" hangingPunct="1">
                <a:lnSpc>
                  <a:spcPts val="1875"/>
                </a:lnSpc>
                <a:buClr>
                  <a:schemeClr val="bg2"/>
                </a:buClr>
              </a:pPr>
              <a:r>
                <a:rPr lang="en-US" altLang="en-US" sz="1500" dirty="0"/>
                <a:t>n whole      cycles + a residual     phase (</a:t>
              </a:r>
              <a:r>
                <a:rPr lang="en-US" altLang="en-US" sz="1500" dirty="0" err="1"/>
                <a:t>ɸ</a:t>
              </a:r>
              <a:r>
                <a:rPr lang="en-US" altLang="en-US" sz="1500" dirty="0"/>
                <a:t>)</a:t>
              </a:r>
            </a:p>
          </p:txBody>
        </p:sp>
        <p:pic>
          <p:nvPicPr>
            <p:cNvPr id="6" name="Picture 18" descr="4444.png"/>
            <p:cNvPicPr>
              <a:picLocks noChangeAspect="1"/>
            </p:cNvPicPr>
            <p:nvPr/>
          </p:nvPicPr>
          <p:blipFill>
            <a:blip r:embed="rId3">
              <a:extLst>
                <a:ext uri="{28A0092B-C50C-407E-A947-70E740481C1C}">
                  <a14:useLocalDpi xmlns:a14="http://schemas.microsoft.com/office/drawing/2010/main" val="0"/>
                </a:ext>
              </a:extLst>
            </a:blip>
            <a:srcRect l="31703" r="44759"/>
            <a:stretch>
              <a:fillRect/>
            </a:stretch>
          </p:blipFill>
          <p:spPr bwMode="auto">
            <a:xfrm>
              <a:off x="2707859" y="4796743"/>
              <a:ext cx="222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descr="4444.png"/>
            <p:cNvPicPr>
              <a:picLocks noChangeAspect="1"/>
            </p:cNvPicPr>
            <p:nvPr/>
          </p:nvPicPr>
          <p:blipFill>
            <a:blip r:embed="rId3">
              <a:extLst>
                <a:ext uri="{28A0092B-C50C-407E-A947-70E740481C1C}">
                  <a14:useLocalDpi xmlns:a14="http://schemas.microsoft.com/office/drawing/2010/main" val="0"/>
                </a:ext>
              </a:extLst>
            </a:blip>
            <a:srcRect l="31703" r="52217"/>
            <a:stretch>
              <a:fillRect/>
            </a:stretch>
          </p:blipFill>
          <p:spPr bwMode="auto">
            <a:xfrm>
              <a:off x="5219284" y="4775520"/>
              <a:ext cx="152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1">
            <a:extLst>
              <a:ext uri="{FF2B5EF4-FFF2-40B4-BE49-F238E27FC236}">
                <a16:creationId xmlns:a16="http://schemas.microsoft.com/office/drawing/2014/main" id="{B528A787-3696-8C44-B73D-1352B588002F}"/>
              </a:ext>
            </a:extLst>
          </p:cNvPr>
          <p:cNvGrpSpPr/>
          <p:nvPr/>
        </p:nvGrpSpPr>
        <p:grpSpPr>
          <a:xfrm>
            <a:off x="603580" y="1933353"/>
            <a:ext cx="2971800" cy="1888224"/>
            <a:chOff x="5555872" y="1605372"/>
            <a:chExt cx="3962400" cy="2517632"/>
          </a:xfrm>
        </p:grpSpPr>
        <p:sp>
          <p:nvSpPr>
            <p:cNvPr id="9" name="Rectangle 8"/>
            <p:cNvSpPr>
              <a:spLocks noChangeArrowheads="1"/>
            </p:cNvSpPr>
            <p:nvPr/>
          </p:nvSpPr>
          <p:spPr bwMode="auto">
            <a:xfrm>
              <a:off x="6832376" y="2140360"/>
              <a:ext cx="304800" cy="762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sp>
          <p:nvSpPr>
            <p:cNvPr id="10" name="Rectangle 9"/>
            <p:cNvSpPr>
              <a:spLocks noChangeArrowheads="1"/>
            </p:cNvSpPr>
            <p:nvPr/>
          </p:nvSpPr>
          <p:spPr bwMode="auto">
            <a:xfrm>
              <a:off x="7441976" y="2140360"/>
              <a:ext cx="304800" cy="762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cxnSp>
          <p:nvCxnSpPr>
            <p:cNvPr id="11" name="Straight Connector 24"/>
            <p:cNvCxnSpPr>
              <a:cxnSpLocks noChangeShapeType="1"/>
              <a:stCxn id="9" idx="3"/>
              <a:endCxn id="10" idx="1"/>
            </p:cNvCxnSpPr>
            <p:nvPr/>
          </p:nvCxnSpPr>
          <p:spPr bwMode="auto">
            <a:xfrm>
              <a:off x="7137176" y="2178461"/>
              <a:ext cx="3048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2" name="Rectangle 11"/>
            <p:cNvSpPr>
              <a:spLocks noChangeArrowheads="1"/>
            </p:cNvSpPr>
            <p:nvPr/>
          </p:nvSpPr>
          <p:spPr bwMode="auto">
            <a:xfrm>
              <a:off x="7213376" y="2064160"/>
              <a:ext cx="152400" cy="2286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cxnSp>
          <p:nvCxnSpPr>
            <p:cNvPr id="13" name="Straight Connector 12"/>
            <p:cNvCxnSpPr>
              <a:cxnSpLocks noChangeShapeType="1"/>
              <a:stCxn id="12" idx="2"/>
            </p:cNvCxnSpPr>
            <p:nvPr/>
          </p:nvCxnSpPr>
          <p:spPr bwMode="auto">
            <a:xfrm rot="5400000">
              <a:off x="5956870" y="2787266"/>
              <a:ext cx="1827212" cy="8382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rot="16200000" flipH="1">
              <a:off x="6832376" y="2748372"/>
              <a:ext cx="1828800" cy="9144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a:off x="7289576" y="2670586"/>
              <a:ext cx="1752600" cy="1587"/>
            </a:xfrm>
            <a:prstGeom prst="straightConnector1">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16" name="TextBox 15"/>
            <p:cNvSpPr txBox="1">
              <a:spLocks noChangeArrowheads="1"/>
            </p:cNvSpPr>
            <p:nvPr/>
          </p:nvSpPr>
          <p:spPr bwMode="auto">
            <a:xfrm>
              <a:off x="7032401" y="2653123"/>
              <a:ext cx="23728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a:t>Synthetic antenna </a:t>
              </a:r>
            </a:p>
          </p:txBody>
        </p:sp>
        <p:cxnSp>
          <p:nvCxnSpPr>
            <p:cNvPr id="17" name="Straight Connector 16"/>
            <p:cNvCxnSpPr/>
            <p:nvPr/>
          </p:nvCxnSpPr>
          <p:spPr bwMode="auto">
            <a:xfrm rot="5400000">
              <a:off x="8051577" y="3967573"/>
              <a:ext cx="303212" cy="1587"/>
            </a:xfrm>
            <a:prstGeom prst="line">
              <a:avLst/>
            </a:prstGeom>
            <a:solidFill>
              <a:schemeClr val="hlink"/>
            </a:solidFill>
            <a:ln w="38100" cap="flat" cmpd="sng" algn="ctr">
              <a:solidFill>
                <a:schemeClr val="accent6">
                  <a:lumMod val="50000"/>
                </a:schemeClr>
              </a:solidFill>
              <a:prstDash val="solid"/>
              <a:round/>
              <a:headEnd type="none" w="med" len="med"/>
              <a:tailEnd type="none" w="med" len="med"/>
            </a:ln>
            <a:effectLst/>
          </p:spPr>
        </p:cxnSp>
        <p:sp>
          <p:nvSpPr>
            <p:cNvPr id="18" name="Cloud 17"/>
            <p:cNvSpPr/>
            <p:nvPr/>
          </p:nvSpPr>
          <p:spPr bwMode="auto">
            <a:xfrm>
              <a:off x="8127776" y="3586572"/>
              <a:ext cx="114300" cy="304800"/>
            </a:xfrm>
            <a:prstGeom prst="cloud">
              <a:avLst/>
            </a:prstGeom>
            <a:solidFill>
              <a:schemeClr val="accent1">
                <a:lumMod val="90000"/>
                <a:lumOff val="10000"/>
              </a:schemeClr>
            </a:solidFill>
            <a:ln w="3175" cap="flat" cmpd="sng" algn="ctr">
              <a:solidFill>
                <a:schemeClr val="tx1"/>
              </a:solidFill>
              <a:prstDash val="solid"/>
              <a:round/>
              <a:headEnd type="none" w="med" len="med"/>
              <a:tailEnd type="none" w="med" len="med"/>
            </a:ln>
            <a:effectLst/>
          </p:spPr>
          <p:txBody>
            <a:bodyPr lIns="0" tIns="0" rIns="0" bIns="0"/>
            <a:lstStyle/>
            <a:p>
              <a:pPr>
                <a:defRPr/>
              </a:pPr>
              <a:endParaRPr lang="en-US" sz="1350">
                <a:latin typeface="Arial" charset="0"/>
                <a:ea typeface="ＭＳ Ｐゴシック" pitchFamily="-65" charset="-128"/>
                <a:cs typeface="ＭＳ Ｐゴシック" pitchFamily="-65" charset="-128"/>
              </a:endParaRPr>
            </a:p>
          </p:txBody>
        </p:sp>
        <p:cxnSp>
          <p:nvCxnSpPr>
            <p:cNvPr id="34833" name="Straight Connector 70"/>
            <p:cNvCxnSpPr>
              <a:cxnSpLocks noChangeShapeType="1"/>
            </p:cNvCxnSpPr>
            <p:nvPr/>
          </p:nvCxnSpPr>
          <p:spPr bwMode="auto">
            <a:xfrm>
              <a:off x="5555872" y="4123004"/>
              <a:ext cx="39624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a:off x="7708676" y="1986372"/>
              <a:ext cx="838200" cy="1588"/>
            </a:xfrm>
            <a:prstGeom prst="straightConnector1">
              <a:avLst/>
            </a:prstGeom>
            <a:noFill/>
            <a:ln w="3175">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TextBox 20"/>
            <p:cNvSpPr txBox="1">
              <a:spLocks noChangeArrowheads="1"/>
            </p:cNvSpPr>
            <p:nvPr/>
          </p:nvSpPr>
          <p:spPr bwMode="auto">
            <a:xfrm>
              <a:off x="7670576" y="1605372"/>
              <a:ext cx="73353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a:t>v</a:t>
              </a:r>
              <a:r>
                <a:rPr lang="en-US" altLang="en-US" sz="1500" baseline="-25000"/>
                <a:t>flight</a:t>
              </a:r>
            </a:p>
          </p:txBody>
        </p:sp>
        <p:sp>
          <p:nvSpPr>
            <p:cNvPr id="34836" name="Rectangle 74"/>
            <p:cNvSpPr>
              <a:spLocks noChangeArrowheads="1"/>
            </p:cNvSpPr>
            <p:nvPr/>
          </p:nvSpPr>
          <p:spPr bwMode="auto">
            <a:xfrm>
              <a:off x="6832376" y="2138772"/>
              <a:ext cx="304800" cy="762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sp>
          <p:nvSpPr>
            <p:cNvPr id="34837" name="Rectangle 75"/>
            <p:cNvSpPr>
              <a:spLocks noChangeArrowheads="1"/>
            </p:cNvSpPr>
            <p:nvPr/>
          </p:nvSpPr>
          <p:spPr bwMode="auto">
            <a:xfrm>
              <a:off x="7441976" y="2138772"/>
              <a:ext cx="304800" cy="762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cxnSp>
          <p:nvCxnSpPr>
            <p:cNvPr id="34838" name="Straight Connector 24"/>
            <p:cNvCxnSpPr>
              <a:cxnSpLocks noChangeShapeType="1"/>
              <a:stCxn id="34836" idx="3"/>
              <a:endCxn id="34837" idx="1"/>
            </p:cNvCxnSpPr>
            <p:nvPr/>
          </p:nvCxnSpPr>
          <p:spPr bwMode="auto">
            <a:xfrm>
              <a:off x="7137176" y="2176872"/>
              <a:ext cx="3048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839" name="Rectangle 77"/>
            <p:cNvSpPr>
              <a:spLocks noChangeArrowheads="1"/>
            </p:cNvSpPr>
            <p:nvPr/>
          </p:nvSpPr>
          <p:spPr bwMode="auto">
            <a:xfrm>
              <a:off x="7213376" y="2062572"/>
              <a:ext cx="152400" cy="228600"/>
            </a:xfrm>
            <a:prstGeom prst="rect">
              <a:avLst/>
            </a:prstGeom>
            <a:solidFill>
              <a:schemeClr val="bg2"/>
            </a:solidFill>
            <a:ln w="9525">
              <a:solidFill>
                <a:schemeClr val="tx1"/>
              </a:solidFill>
              <a:round/>
              <a:headEnd/>
              <a:tailEnd/>
            </a:ln>
          </p:spPr>
          <p:txBody>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endParaRPr lang="en-US" altLang="en-US" sz="1500">
                <a:latin typeface="Tahoma" pitchFamily="34" charset="0"/>
              </a:endParaRPr>
            </a:p>
          </p:txBody>
        </p:sp>
        <p:cxnSp>
          <p:nvCxnSpPr>
            <p:cNvPr id="34840" name="Straight Connector 78"/>
            <p:cNvCxnSpPr>
              <a:cxnSpLocks noChangeShapeType="1"/>
            </p:cNvCxnSpPr>
            <p:nvPr/>
          </p:nvCxnSpPr>
          <p:spPr bwMode="auto">
            <a:xfrm rot="5400000">
              <a:off x="5956870" y="2787266"/>
              <a:ext cx="1827212" cy="8382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34841" name="Straight Connector 79"/>
            <p:cNvCxnSpPr>
              <a:cxnSpLocks noChangeShapeType="1"/>
            </p:cNvCxnSpPr>
            <p:nvPr/>
          </p:nvCxnSpPr>
          <p:spPr bwMode="auto">
            <a:xfrm rot="16200000" flipH="1">
              <a:off x="6832376" y="2748372"/>
              <a:ext cx="1828800" cy="9144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24" name="Group 23">
            <a:extLst>
              <a:ext uri="{FF2B5EF4-FFF2-40B4-BE49-F238E27FC236}">
                <a16:creationId xmlns:a16="http://schemas.microsoft.com/office/drawing/2014/main" id="{C19CB791-F8FD-6745-BEAF-5D0B36DEF963}"/>
              </a:ext>
            </a:extLst>
          </p:cNvPr>
          <p:cNvGrpSpPr/>
          <p:nvPr/>
        </p:nvGrpSpPr>
        <p:grpSpPr>
          <a:xfrm>
            <a:off x="2210803" y="1390247"/>
            <a:ext cx="4966680" cy="323165"/>
            <a:chOff x="4635388" y="1071972"/>
            <a:chExt cx="6622240" cy="430886"/>
          </a:xfrm>
        </p:grpSpPr>
        <p:sp>
          <p:nvSpPr>
            <p:cNvPr id="34819" name="Rectangle 14"/>
            <p:cNvSpPr>
              <a:spLocks noChangeArrowheads="1"/>
            </p:cNvSpPr>
            <p:nvPr/>
          </p:nvSpPr>
          <p:spPr bwMode="auto">
            <a:xfrm>
              <a:off x="4635388" y="1071972"/>
              <a:ext cx="6622240"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b="1" dirty="0"/>
                <a:t>InSAR   =   In</a:t>
              </a:r>
              <a:r>
                <a:rPr lang="en-US" altLang="en-US" sz="1500" dirty="0"/>
                <a:t>terferometric   </a:t>
              </a:r>
              <a:r>
                <a:rPr lang="en-US" altLang="en-US" sz="1500" b="1" dirty="0"/>
                <a:t>S</a:t>
              </a:r>
              <a:r>
                <a:rPr lang="en-US" altLang="en-US" sz="1500" dirty="0"/>
                <a:t>ynthetic   </a:t>
              </a:r>
              <a:r>
                <a:rPr lang="en-US" altLang="en-US" sz="1500" b="1" dirty="0"/>
                <a:t>A</a:t>
              </a:r>
              <a:r>
                <a:rPr lang="en-US" altLang="en-US" sz="1500" dirty="0"/>
                <a:t>perture   </a:t>
              </a:r>
              <a:r>
                <a:rPr lang="en-US" altLang="en-US" sz="1500" b="1" dirty="0"/>
                <a:t>R</a:t>
              </a:r>
              <a:r>
                <a:rPr lang="en-US" altLang="en-US" sz="1500" dirty="0"/>
                <a:t>adar</a:t>
              </a:r>
            </a:p>
          </p:txBody>
        </p:sp>
        <p:sp>
          <p:nvSpPr>
            <p:cNvPr id="28" name="Rounded Rectangle 27"/>
            <p:cNvSpPr>
              <a:spLocks noChangeArrowheads="1"/>
            </p:cNvSpPr>
            <p:nvPr/>
          </p:nvSpPr>
          <p:spPr bwMode="auto">
            <a:xfrm>
              <a:off x="7797688" y="1071972"/>
              <a:ext cx="3314700" cy="400050"/>
            </a:xfrm>
            <a:prstGeom prst="roundRect">
              <a:avLst>
                <a:gd name="adj" fmla="val 16667"/>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grpSp>
      <p:grpSp>
        <p:nvGrpSpPr>
          <p:cNvPr id="19" name="Group 18">
            <a:extLst>
              <a:ext uri="{FF2B5EF4-FFF2-40B4-BE49-F238E27FC236}">
                <a16:creationId xmlns:a16="http://schemas.microsoft.com/office/drawing/2014/main" id="{B7BFB231-EAE8-E345-A34C-2CDCBF5BA2BC}"/>
              </a:ext>
            </a:extLst>
          </p:cNvPr>
          <p:cNvGrpSpPr/>
          <p:nvPr/>
        </p:nvGrpSpPr>
        <p:grpSpPr>
          <a:xfrm>
            <a:off x="227484" y="4563830"/>
            <a:ext cx="3688762" cy="313896"/>
            <a:chOff x="5569387" y="5581179"/>
            <a:chExt cx="4918348" cy="418527"/>
          </a:xfrm>
        </p:grpSpPr>
        <p:sp>
          <p:nvSpPr>
            <p:cNvPr id="35" name="TextBox 34"/>
            <p:cNvSpPr txBox="1"/>
            <p:nvPr/>
          </p:nvSpPr>
          <p:spPr>
            <a:xfrm>
              <a:off x="5641794" y="5592646"/>
              <a:ext cx="4714391" cy="400109"/>
            </a:xfrm>
            <a:prstGeom prst="rect">
              <a:avLst/>
            </a:prstGeom>
            <a:noFill/>
          </p:spPr>
          <p:txBody>
            <a:bodyPr wrap="square" rtlCol="0">
              <a:spAutoFit/>
            </a:bodyPr>
            <a:lstStyle/>
            <a:p>
              <a:r>
                <a:rPr lang="en-US" sz="1350" b="1" dirty="0">
                  <a:solidFill>
                    <a:srgbClr val="FF0000"/>
                  </a:solidFill>
                </a:rPr>
                <a:t>Signal is recorded as a complex number:</a:t>
              </a:r>
              <a:endParaRPr lang="en-GB" sz="1350" b="1" dirty="0">
                <a:solidFill>
                  <a:srgbClr val="FF0000"/>
                </a:solidFill>
              </a:endParaRPr>
            </a:p>
          </p:txBody>
        </p:sp>
        <p:sp>
          <p:nvSpPr>
            <p:cNvPr id="36" name="Rectangle 35"/>
            <p:cNvSpPr/>
            <p:nvPr/>
          </p:nvSpPr>
          <p:spPr bwMode="auto">
            <a:xfrm>
              <a:off x="5569387" y="5581179"/>
              <a:ext cx="4786796" cy="400050"/>
            </a:xfrm>
            <a:prstGeom prst="rect">
              <a:avLst/>
            </a:prstGeom>
            <a:noFill/>
            <a:ln w="2857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20000"/>
                </a:spcBef>
                <a:spcAft>
                  <a:spcPct val="0"/>
                </a:spcAft>
              </a:pPr>
              <a:endParaRPr lang="en-GB" sz="1500">
                <a:latin typeface="Arial" charset="0"/>
              </a:endParaRPr>
            </a:p>
          </p:txBody>
        </p:sp>
        <p:sp>
          <p:nvSpPr>
            <p:cNvPr id="3" name="TextBox 2"/>
            <p:cNvSpPr txBox="1"/>
            <p:nvPr/>
          </p:nvSpPr>
          <p:spPr>
            <a:xfrm>
              <a:off x="9563978" y="5599598"/>
              <a:ext cx="923757" cy="400108"/>
            </a:xfrm>
            <a:prstGeom prst="rect">
              <a:avLst/>
            </a:prstGeom>
            <a:noFill/>
          </p:spPr>
          <p:txBody>
            <a:bodyPr wrap="none" rtlCol="0">
              <a:spAutoFit/>
            </a:bodyPr>
            <a:lstStyle/>
            <a:p>
              <a:r>
                <a:rPr lang="en-US" sz="1350" dirty="0">
                  <a:solidFill>
                    <a:srgbClr val="FF0000"/>
                  </a:solidFill>
                </a:rPr>
                <a:t>Z=</a:t>
              </a:r>
              <a:r>
                <a:rPr lang="en-US" sz="1350" dirty="0" err="1">
                  <a:solidFill>
                    <a:srgbClr val="FF0000"/>
                  </a:solidFill>
                </a:rPr>
                <a:t>Ae</a:t>
              </a:r>
              <a:r>
                <a:rPr lang="en-US" sz="1350" baseline="30000" dirty="0" err="1">
                  <a:solidFill>
                    <a:srgbClr val="FF0000"/>
                  </a:solidFill>
                </a:rPr>
                <a:t>iɸ</a:t>
              </a:r>
              <a:endParaRPr lang="en-GB" sz="1350" dirty="0">
                <a:solidFill>
                  <a:srgbClr val="FF0000"/>
                </a:solidFill>
              </a:endParaRPr>
            </a:p>
          </p:txBody>
        </p:sp>
      </p:grpSp>
      <p:sp>
        <p:nvSpPr>
          <p:cNvPr id="37" name="TextBox 36">
            <a:extLst>
              <a:ext uri="{FF2B5EF4-FFF2-40B4-BE49-F238E27FC236}">
                <a16:creationId xmlns:a16="http://schemas.microsoft.com/office/drawing/2014/main" id="{32E64F3C-E3F7-E14C-B80C-937100A98E5D}"/>
              </a:ext>
            </a:extLst>
          </p:cNvPr>
          <p:cNvSpPr txBox="1"/>
          <p:nvPr/>
        </p:nvSpPr>
        <p:spPr>
          <a:xfrm>
            <a:off x="7177483" y="5732003"/>
            <a:ext cx="1966517" cy="461665"/>
          </a:xfrm>
          <a:prstGeom prst="rect">
            <a:avLst/>
          </a:prstGeom>
          <a:noFill/>
        </p:spPr>
        <p:txBody>
          <a:bodyPr wrap="square" rtlCol="0">
            <a:spAutoFit/>
          </a:bodyPr>
          <a:lstStyle/>
          <a:p>
            <a:r>
              <a:rPr lang="en-US" sz="1200" i="1" dirty="0"/>
              <a:t>Modified from David Bekaert</a:t>
            </a:r>
          </a:p>
        </p:txBody>
      </p:sp>
      <p:sp>
        <p:nvSpPr>
          <p:cNvPr id="38" name="Rectangle 37">
            <a:extLst>
              <a:ext uri="{FF2B5EF4-FFF2-40B4-BE49-F238E27FC236}">
                <a16:creationId xmlns:a16="http://schemas.microsoft.com/office/drawing/2014/main" id="{5E590658-A530-844D-B236-14A254AFD8C9}"/>
              </a:ext>
            </a:extLst>
          </p:cNvPr>
          <p:cNvSpPr/>
          <p:nvPr/>
        </p:nvSpPr>
        <p:spPr>
          <a:xfrm>
            <a:off x="189339" y="973527"/>
            <a:ext cx="3959161" cy="369332"/>
          </a:xfrm>
          <a:prstGeom prst="rect">
            <a:avLst/>
          </a:prstGeom>
        </p:spPr>
        <p:txBody>
          <a:bodyPr wrap="none">
            <a:spAutoFit/>
          </a:bodyPr>
          <a:lstStyle/>
          <a:p>
            <a:r>
              <a:rPr lang="en-US" b="1" u="sng" dirty="0"/>
              <a:t>SAR: Synthetic </a:t>
            </a:r>
            <a:r>
              <a:rPr lang="en-US" b="1" u="sng" dirty="0" err="1"/>
              <a:t>Aperature</a:t>
            </a:r>
            <a:r>
              <a:rPr lang="en-US" b="1" u="sng" dirty="0"/>
              <a:t> RADAR </a:t>
            </a:r>
          </a:p>
        </p:txBody>
      </p:sp>
      <p:pic>
        <p:nvPicPr>
          <p:cNvPr id="42" name="CB274DF2-9870-489B-BB91-802F9CFAA62F" descr="65F37EED-F9AA-4C43-A71A-1A9C15D38A5E@wireless">
            <a:extLst>
              <a:ext uri="{FF2B5EF4-FFF2-40B4-BE49-F238E27FC236}">
                <a16:creationId xmlns:a16="http://schemas.microsoft.com/office/drawing/2014/main" id="{23E9C6E2-F72C-E144-8A19-692C446FD5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8320" y="2712410"/>
            <a:ext cx="2328581" cy="223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263FD7AF-6FAE-437D-B2D2-5D8CFF48A849" descr="37EA575F-BE33-4A1F-AE38-323362B0A5ED@wireless">
            <a:extLst>
              <a:ext uri="{FF2B5EF4-FFF2-40B4-BE49-F238E27FC236}">
                <a16:creationId xmlns:a16="http://schemas.microsoft.com/office/drawing/2014/main" id="{A4D16541-B28F-5C4D-A2FB-91174B193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117" y="2769889"/>
            <a:ext cx="2268800" cy="21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a:extLst>
              <a:ext uri="{FF2B5EF4-FFF2-40B4-BE49-F238E27FC236}">
                <a16:creationId xmlns:a16="http://schemas.microsoft.com/office/drawing/2014/main" id="{F5F40C0A-2487-144A-B3CA-3406698B1AFF}"/>
              </a:ext>
            </a:extLst>
          </p:cNvPr>
          <p:cNvSpPr txBox="1"/>
          <p:nvPr/>
        </p:nvSpPr>
        <p:spPr>
          <a:xfrm>
            <a:off x="4817864" y="2378592"/>
            <a:ext cx="1242648" cy="300082"/>
          </a:xfrm>
          <a:prstGeom prst="rect">
            <a:avLst/>
          </a:prstGeom>
          <a:noFill/>
        </p:spPr>
        <p:txBody>
          <a:bodyPr wrap="none" rtlCol="0">
            <a:spAutoFit/>
          </a:bodyPr>
          <a:lstStyle/>
          <a:p>
            <a:r>
              <a:rPr lang="en-US" sz="1350" dirty="0"/>
              <a:t>Amplitude (</a:t>
            </a:r>
            <a:r>
              <a:rPr lang="en-US" sz="1350" b="1" dirty="0"/>
              <a:t>A</a:t>
            </a:r>
            <a:r>
              <a:rPr lang="en-US" sz="1350" dirty="0"/>
              <a:t>)</a:t>
            </a:r>
            <a:endParaRPr lang="en-GB" sz="1350" dirty="0"/>
          </a:p>
        </p:txBody>
      </p:sp>
      <p:sp>
        <p:nvSpPr>
          <p:cNvPr id="45" name="TextBox 44">
            <a:extLst>
              <a:ext uri="{FF2B5EF4-FFF2-40B4-BE49-F238E27FC236}">
                <a16:creationId xmlns:a16="http://schemas.microsoft.com/office/drawing/2014/main" id="{1DEA9E24-17B1-C248-B315-D6F6FF001CA5}"/>
              </a:ext>
            </a:extLst>
          </p:cNvPr>
          <p:cNvSpPr txBox="1"/>
          <p:nvPr/>
        </p:nvSpPr>
        <p:spPr>
          <a:xfrm>
            <a:off x="7507408" y="2415040"/>
            <a:ext cx="970137" cy="300082"/>
          </a:xfrm>
          <a:prstGeom prst="rect">
            <a:avLst/>
          </a:prstGeom>
          <a:noFill/>
        </p:spPr>
        <p:txBody>
          <a:bodyPr wrap="none" rtlCol="0">
            <a:spAutoFit/>
          </a:bodyPr>
          <a:lstStyle/>
          <a:p>
            <a:r>
              <a:rPr lang="en-US" sz="1350" dirty="0"/>
              <a:t>Phase (</a:t>
            </a:r>
            <a:r>
              <a:rPr lang="en-US" sz="1350" b="1" i="1" dirty="0"/>
              <a:t>ɸ</a:t>
            </a:r>
            <a:r>
              <a:rPr lang="en-US" sz="1350" dirty="0"/>
              <a:t>)</a:t>
            </a:r>
            <a:endParaRPr lang="en-GB" sz="1350" dirty="0"/>
          </a:p>
        </p:txBody>
      </p:sp>
      <p:sp>
        <p:nvSpPr>
          <p:cNvPr id="25" name="Right Arrow 24">
            <a:extLst>
              <a:ext uri="{FF2B5EF4-FFF2-40B4-BE49-F238E27FC236}">
                <a16:creationId xmlns:a16="http://schemas.microsoft.com/office/drawing/2014/main" id="{195E2944-143A-F344-97A2-71979ABA0D9D}"/>
              </a:ext>
            </a:extLst>
          </p:cNvPr>
          <p:cNvSpPr/>
          <p:nvPr/>
        </p:nvSpPr>
        <p:spPr>
          <a:xfrm>
            <a:off x="3989502" y="4366012"/>
            <a:ext cx="257750" cy="194959"/>
          </a:xfrm>
          <a:prstGeom prst="right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id="{F486FBAE-08B2-7448-8C82-33A2401BED71}"/>
              </a:ext>
            </a:extLst>
          </p:cNvPr>
          <p:cNvSpPr txBox="1"/>
          <p:nvPr/>
        </p:nvSpPr>
        <p:spPr>
          <a:xfrm>
            <a:off x="6603641" y="3640775"/>
            <a:ext cx="203202" cy="300082"/>
          </a:xfrm>
          <a:prstGeom prst="rect">
            <a:avLst/>
          </a:prstGeom>
          <a:noFill/>
        </p:spPr>
        <p:txBody>
          <a:bodyPr wrap="square" rtlCol="0">
            <a:spAutoFit/>
          </a:bodyPr>
          <a:lstStyle/>
          <a:p>
            <a:r>
              <a:rPr lang="en-US" sz="1350" dirty="0"/>
              <a:t>+</a:t>
            </a:r>
          </a:p>
        </p:txBody>
      </p:sp>
    </p:spTree>
    <p:extLst>
      <p:ext uri="{BB962C8B-B14F-4D97-AF65-F5344CB8AC3E}">
        <p14:creationId xmlns:p14="http://schemas.microsoft.com/office/powerpoint/2010/main" val="191800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5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0"/>
                                  </p:stCondLst>
                                  <p:childTnLst>
                                    <p:set>
                                      <p:cBhvr>
                                        <p:cTn id="9" dur="1" fill="hold">
                                          <p:stCondLst>
                                            <p:cond delay="0"/>
                                          </p:stCondLst>
                                        </p:cTn>
                                        <p:tgtEl>
                                          <p:spTgt spid="44"/>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1500"/>
                                  </p:stCondLst>
                                  <p:childTnLst>
                                    <p:set>
                                      <p:cBhvr>
                                        <p:cTn id="12" dur="1" fill="hold">
                                          <p:stCondLst>
                                            <p:cond delay="0"/>
                                          </p:stCondLst>
                                        </p:cTn>
                                        <p:tgtEl>
                                          <p:spTgt spid="43"/>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descr="manyi_wrapped"/>
          <p:cNvPicPr>
            <a:picLocks noChangeAspect="1" noChangeArrowheads="1"/>
          </p:cNvPicPr>
          <p:nvPr/>
        </p:nvPicPr>
        <p:blipFill>
          <a:blip r:embed="rId3">
            <a:alphaModFix amt="34000"/>
            <a:extLst>
              <a:ext uri="{28A0092B-C50C-407E-A947-70E740481C1C}">
                <a14:useLocalDpi xmlns:a14="http://schemas.microsoft.com/office/drawing/2010/main" val="0"/>
              </a:ext>
            </a:extLst>
          </a:blip>
          <a:srcRect l="7933" t="10497" r="13153" b="15613"/>
          <a:stretch>
            <a:fillRect/>
          </a:stretch>
        </p:blipFill>
        <p:spPr bwMode="auto">
          <a:xfrm>
            <a:off x="0" y="0"/>
            <a:ext cx="9144000" cy="6858000"/>
          </a:xfrm>
          <a:prstGeom prst="rect">
            <a:avLst/>
          </a:prstGeom>
          <a:solidFill>
            <a:srgbClr val="000000">
              <a:alpha val="0"/>
            </a:srgbClr>
          </a:solidFill>
        </p:spPr>
      </p:pic>
      <p:sp>
        <p:nvSpPr>
          <p:cNvPr id="5" name="Title 1"/>
          <p:cNvSpPr txBox="1">
            <a:spLocks/>
          </p:cNvSpPr>
          <p:nvPr/>
        </p:nvSpPr>
        <p:spPr>
          <a:xfrm>
            <a:off x="260317" y="3721390"/>
            <a:ext cx="8619915" cy="934915"/>
          </a:xfrm>
          <a:prstGeom prst="rect">
            <a:avLst/>
          </a:prstGeom>
          <a:noFill/>
        </p:spPr>
        <p:txBody>
          <a:bodyPr vert="horz" lIns="91440" tIns="45720" rIns="91440" bIns="45720" rtlCol="0" anchor="t">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ysClr val="windowText" lastClr="000000"/>
                </a:solidFill>
                <a:effectLst/>
                <a:uLnTx/>
                <a:uFillTx/>
                <a:latin typeface="Calibri"/>
                <a:ea typeface="+mj-ea"/>
                <a:cs typeface="+mj-cs"/>
              </a:rPr>
              <a:t>Decorrelation</a:t>
            </a:r>
            <a:endParaRPr kumimoji="0" lang="en-US"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sp>
        <p:nvSpPr>
          <p:cNvPr id="6" name="Subtitle 2"/>
          <p:cNvSpPr txBox="1">
            <a:spLocks/>
          </p:cNvSpPr>
          <p:nvPr/>
        </p:nvSpPr>
        <p:spPr>
          <a:xfrm>
            <a:off x="260316" y="4727371"/>
            <a:ext cx="8782084" cy="188214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marR="0" lvl="0" indent="-457200" algn="l" defTabSz="457200" rtl="0" eaLnBrk="1" fontAlgn="auto" latinLnBrk="0" hangingPunct="1">
              <a:lnSpc>
                <a:spcPct val="100000"/>
              </a:lnSpc>
              <a:spcBef>
                <a:spcPct val="20000"/>
              </a:spcBef>
              <a:spcAft>
                <a:spcPts val="0"/>
              </a:spcAft>
              <a:buClrTx/>
              <a:buSzTx/>
              <a:buFont typeface="Arial"/>
              <a:buChar char="•"/>
              <a:tabLst/>
              <a:defRPr/>
            </a:pPr>
            <a:r>
              <a:rPr lang="en-US" dirty="0">
                <a:solidFill>
                  <a:sysClr val="windowText" lastClr="000000"/>
                </a:solidFill>
                <a:latin typeface="Calibri"/>
              </a:rPr>
              <a:t>Changes in radar scattering properties of pixels</a:t>
            </a:r>
          </a:p>
          <a:p>
            <a:pPr marL="457200" marR="0" lvl="0" indent="-457200" algn="l" defTabSz="457200" rtl="0" eaLnBrk="1" fontAlgn="auto" latinLnBrk="0" hangingPunct="1">
              <a:lnSpc>
                <a:spcPct val="100000"/>
              </a:lnSpc>
              <a:spcBef>
                <a:spcPct val="20000"/>
              </a:spcBef>
              <a:spcAft>
                <a:spcPts val="0"/>
              </a:spcAft>
              <a:buClrTx/>
              <a:buSzTx/>
              <a:buFont typeface="Arial"/>
              <a:buChar char="•"/>
              <a:tabLst/>
              <a:defRPr/>
            </a:pPr>
            <a:r>
              <a:rPr lang="en-US" dirty="0">
                <a:solidFill>
                  <a:sysClr val="windowText" lastClr="000000"/>
                </a:solidFill>
                <a:latin typeface="Calibri"/>
              </a:rPr>
              <a:t>Vegetation, snow, flooding, the passing of time… </a:t>
            </a:r>
          </a:p>
          <a:p>
            <a:pPr marL="457200" marR="0" lvl="0" indent="-457200" algn="l" defTabSz="457200" rtl="0" eaLnBrk="1" fontAlgn="auto" latinLnBrk="0" hangingPunct="1">
              <a:lnSpc>
                <a:spcPct val="100000"/>
              </a:lnSpc>
              <a:spcBef>
                <a:spcPct val="20000"/>
              </a:spcBef>
              <a:spcAft>
                <a:spcPts val="0"/>
              </a:spcAft>
              <a:buClrTx/>
              <a:buSzTx/>
              <a:buFont typeface="Arial"/>
              <a:buChar char="•"/>
              <a:tabLst/>
              <a:defRPr/>
            </a:pPr>
            <a:r>
              <a:rPr lang="en-US" dirty="0">
                <a:solidFill>
                  <a:sysClr val="windowText" lastClr="000000"/>
                </a:solidFill>
                <a:latin typeface="Calibri"/>
              </a:rPr>
              <a:t>Longer radar wavelengths less susceptible</a:t>
            </a: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4" name="Title 1"/>
          <p:cNvSpPr txBox="1">
            <a:spLocks/>
          </p:cNvSpPr>
          <p:nvPr/>
        </p:nvSpPr>
        <p:spPr>
          <a:xfrm>
            <a:off x="260318" y="230381"/>
            <a:ext cx="8619915" cy="934915"/>
          </a:xfrm>
          <a:prstGeom prst="rect">
            <a:avLst/>
          </a:prstGeom>
          <a:noFill/>
        </p:spPr>
        <p:txBody>
          <a:bodyPr vert="horz" lIns="91440" tIns="45720" rIns="91440" bIns="45720" rtlCol="0" anchor="t">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Text" lastClr="000000"/>
                </a:solidFill>
                <a:effectLst/>
                <a:uLnTx/>
                <a:uFillTx/>
                <a:latin typeface="Calibri"/>
                <a:ea typeface="+mj-ea"/>
                <a:cs typeface="+mj-cs"/>
              </a:rPr>
              <a:t>Atmospheric</a:t>
            </a:r>
            <a:r>
              <a:rPr kumimoji="0" lang="en-US" sz="4400" b="0" i="0" u="none" strike="noStrike" kern="1200" cap="none" spc="0" normalizeH="0" noProof="0" dirty="0">
                <a:ln>
                  <a:noFill/>
                </a:ln>
                <a:solidFill>
                  <a:sysClr val="windowText" lastClr="000000"/>
                </a:solidFill>
                <a:effectLst/>
                <a:uLnTx/>
                <a:uFillTx/>
                <a:latin typeface="Calibri"/>
                <a:ea typeface="+mj-ea"/>
                <a:cs typeface="+mj-cs"/>
              </a:rPr>
              <a:t> “noise</a:t>
            </a:r>
            <a:r>
              <a:rPr lang="en-US" dirty="0">
                <a:solidFill>
                  <a:sysClr val="windowText" lastClr="000000"/>
                </a:solidFill>
                <a:latin typeface="Calibri"/>
              </a:rPr>
              <a:t>”</a:t>
            </a:r>
            <a:endParaRPr kumimoji="0" lang="en-US"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sp>
        <p:nvSpPr>
          <p:cNvPr id="7" name="Subtitle 2"/>
          <p:cNvSpPr txBox="1">
            <a:spLocks/>
          </p:cNvSpPr>
          <p:nvPr/>
        </p:nvSpPr>
        <p:spPr>
          <a:xfrm>
            <a:off x="260317" y="1247669"/>
            <a:ext cx="8619915" cy="249534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marR="0" lvl="0" indent="-457200" algn="l" defTabSz="457200" rtl="0" eaLnBrk="1" fontAlgn="auto" latinLnBrk="0" hangingPunct="1">
              <a:lnSpc>
                <a:spcPct val="100000"/>
              </a:lnSpc>
              <a:spcBef>
                <a:spcPct val="20000"/>
              </a:spcBef>
              <a:spcAft>
                <a:spcPts val="0"/>
              </a:spcAft>
              <a:buClrTx/>
              <a:buSzTx/>
              <a:buFont typeface="Arial"/>
              <a:buChar char="•"/>
              <a:tabLst/>
              <a:defRPr/>
            </a:pPr>
            <a:r>
              <a:rPr lang="en-US" dirty="0">
                <a:solidFill>
                  <a:sysClr val="windowText" lastClr="000000"/>
                </a:solidFill>
                <a:latin typeface="Calibri"/>
              </a:rPr>
              <a:t>Refraction of microwaves by water vapor</a:t>
            </a:r>
          </a:p>
          <a:p>
            <a:pPr marL="457200" marR="0" lvl="0" indent="-457200" algn="l" defTabSz="457200" rtl="0" eaLnBrk="1" fontAlgn="auto" latinLnBrk="0" hangingPunct="1">
              <a:lnSpc>
                <a:spcPct val="100000"/>
              </a:lnSpc>
              <a:spcBef>
                <a:spcPct val="20000"/>
              </a:spcBef>
              <a:spcAft>
                <a:spcPts val="0"/>
              </a:spcAft>
              <a:buClrTx/>
              <a:buSzTx/>
              <a:buFont typeface="Arial"/>
              <a:buChar char="•"/>
              <a:tabLst/>
              <a:defRPr/>
            </a:pPr>
            <a:r>
              <a:rPr lang="en-US" dirty="0">
                <a:solidFill>
                  <a:sysClr val="windowText" lastClr="000000"/>
                </a:solidFill>
                <a:latin typeface="Calibri"/>
              </a:rPr>
              <a:t>“Static” part can resemble topography</a:t>
            </a:r>
          </a:p>
          <a:p>
            <a:pPr marL="457200" lvl="0" indent="-457200" algn="l">
              <a:buFont typeface="Arial"/>
              <a:buChar char="•"/>
            </a:pPr>
            <a:r>
              <a:rPr lang="en-US" dirty="0">
                <a:solidFill>
                  <a:sysClr val="windowText" lastClr="000000"/>
                </a:solidFill>
                <a:latin typeface="Calibri"/>
              </a:rPr>
              <a:t>“Turbulent” part can resemble deformation</a:t>
            </a: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425678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CCBFD8-8AEC-294E-8879-166B17028153}"/>
              </a:ext>
            </a:extLst>
          </p:cNvPr>
          <p:cNvSpPr>
            <a:spLocks noGrp="1"/>
          </p:cNvSpPr>
          <p:nvPr>
            <p:ph type="title"/>
          </p:nvPr>
        </p:nvSpPr>
        <p:spPr>
          <a:xfrm>
            <a:off x="435998" y="598117"/>
            <a:ext cx="7886700" cy="1133476"/>
          </a:xfrm>
        </p:spPr>
        <p:txBody>
          <a:bodyPr/>
          <a:lstStyle/>
          <a:p>
            <a:r>
              <a:rPr lang="en-US" dirty="0"/>
              <a:t>InSAR Time-series</a:t>
            </a:r>
          </a:p>
        </p:txBody>
      </p:sp>
      <p:pic>
        <p:nvPicPr>
          <p:cNvPr id="6" name="Picture 5">
            <a:extLst>
              <a:ext uri="{FF2B5EF4-FFF2-40B4-BE49-F238E27FC236}">
                <a16:creationId xmlns:a16="http://schemas.microsoft.com/office/drawing/2014/main" id="{410A328D-BDA3-A84A-B05A-11FA73642944}"/>
              </a:ext>
            </a:extLst>
          </p:cNvPr>
          <p:cNvPicPr>
            <a:picLocks noChangeAspect="1"/>
          </p:cNvPicPr>
          <p:nvPr/>
        </p:nvPicPr>
        <p:blipFill>
          <a:blip r:embed="rId2"/>
          <a:stretch>
            <a:fillRect/>
          </a:stretch>
        </p:blipFill>
        <p:spPr>
          <a:xfrm>
            <a:off x="895275" y="1857594"/>
            <a:ext cx="7353449" cy="4643414"/>
          </a:xfrm>
          <a:prstGeom prst="rect">
            <a:avLst/>
          </a:prstGeom>
        </p:spPr>
      </p:pic>
    </p:spTree>
    <p:extLst>
      <p:ext uri="{BB962C8B-B14F-4D97-AF65-F5344CB8AC3E}">
        <p14:creationId xmlns:p14="http://schemas.microsoft.com/office/powerpoint/2010/main" val="4090522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5BB06E-0019-B54C-8EA9-63746CC44820}"/>
              </a:ext>
            </a:extLst>
          </p:cNvPr>
          <p:cNvPicPr>
            <a:picLocks noChangeAspect="1"/>
          </p:cNvPicPr>
          <p:nvPr/>
        </p:nvPicPr>
        <p:blipFill>
          <a:blip r:embed="rId2"/>
          <a:stretch>
            <a:fillRect/>
          </a:stretch>
        </p:blipFill>
        <p:spPr>
          <a:xfrm>
            <a:off x="0" y="518020"/>
            <a:ext cx="9144000" cy="5821960"/>
          </a:xfrm>
          <a:prstGeom prst="rect">
            <a:avLst/>
          </a:prstGeom>
        </p:spPr>
      </p:pic>
    </p:spTree>
    <p:extLst>
      <p:ext uri="{BB962C8B-B14F-4D97-AF65-F5344CB8AC3E}">
        <p14:creationId xmlns:p14="http://schemas.microsoft.com/office/powerpoint/2010/main" val="2990740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373080-427B-144A-BA03-CD284B45466D}"/>
              </a:ext>
            </a:extLst>
          </p:cNvPr>
          <p:cNvPicPr>
            <a:picLocks noChangeAspect="1"/>
          </p:cNvPicPr>
          <p:nvPr/>
        </p:nvPicPr>
        <p:blipFill>
          <a:blip r:embed="rId2"/>
          <a:stretch>
            <a:fillRect/>
          </a:stretch>
        </p:blipFill>
        <p:spPr>
          <a:xfrm>
            <a:off x="0" y="765495"/>
            <a:ext cx="9144000" cy="5327009"/>
          </a:xfrm>
          <a:prstGeom prst="rect">
            <a:avLst/>
          </a:prstGeom>
        </p:spPr>
      </p:pic>
    </p:spTree>
    <p:extLst>
      <p:ext uri="{BB962C8B-B14F-4D97-AF65-F5344CB8AC3E}">
        <p14:creationId xmlns:p14="http://schemas.microsoft.com/office/powerpoint/2010/main" val="3096500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DC6F29-BBE3-B646-889B-4E887AA2F120}"/>
              </a:ext>
            </a:extLst>
          </p:cNvPr>
          <p:cNvPicPr>
            <a:picLocks noChangeAspect="1"/>
          </p:cNvPicPr>
          <p:nvPr/>
        </p:nvPicPr>
        <p:blipFill>
          <a:blip r:embed="rId2"/>
          <a:stretch>
            <a:fillRect/>
          </a:stretch>
        </p:blipFill>
        <p:spPr>
          <a:xfrm>
            <a:off x="430023" y="1636517"/>
            <a:ext cx="8283954" cy="5230991"/>
          </a:xfrm>
          <a:prstGeom prst="rect">
            <a:avLst/>
          </a:prstGeom>
        </p:spPr>
      </p:pic>
      <p:sp>
        <p:nvSpPr>
          <p:cNvPr id="3" name="Title 2">
            <a:extLst>
              <a:ext uri="{FF2B5EF4-FFF2-40B4-BE49-F238E27FC236}">
                <a16:creationId xmlns:a16="http://schemas.microsoft.com/office/drawing/2014/main" id="{D6536AB9-B6CF-A74E-ADC8-F57E9345D68D}"/>
              </a:ext>
            </a:extLst>
          </p:cNvPr>
          <p:cNvSpPr>
            <a:spLocks noGrp="1"/>
          </p:cNvSpPr>
          <p:nvPr>
            <p:ph type="title"/>
          </p:nvPr>
        </p:nvSpPr>
        <p:spPr/>
        <p:txBody>
          <a:bodyPr/>
          <a:lstStyle/>
          <a:p>
            <a:r>
              <a:rPr lang="en-US" dirty="0"/>
              <a:t>How to go from InSAR interferogram to time-series?</a:t>
            </a:r>
          </a:p>
        </p:txBody>
      </p:sp>
    </p:spTree>
    <p:extLst>
      <p:ext uri="{BB962C8B-B14F-4D97-AF65-F5344CB8AC3E}">
        <p14:creationId xmlns:p14="http://schemas.microsoft.com/office/powerpoint/2010/main" val="602224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E33C-0932-1245-AD9B-8ED923BF4A6E}"/>
              </a:ext>
            </a:extLst>
          </p:cNvPr>
          <p:cNvSpPr>
            <a:spLocks noGrp="1"/>
          </p:cNvSpPr>
          <p:nvPr>
            <p:ph type="title"/>
          </p:nvPr>
        </p:nvSpPr>
        <p:spPr>
          <a:xfrm>
            <a:off x="628650" y="365126"/>
            <a:ext cx="7886700" cy="1325563"/>
          </a:xfrm>
        </p:spPr>
        <p:txBody>
          <a:bodyPr/>
          <a:lstStyle/>
          <a:p>
            <a:r>
              <a:rPr lang="en-US" dirty="0"/>
              <a:t>Cumulative displacements from individual interferograms</a:t>
            </a:r>
          </a:p>
        </p:txBody>
      </p:sp>
      <p:cxnSp>
        <p:nvCxnSpPr>
          <p:cNvPr id="5" name="Straight Arrow Connector 4">
            <a:extLst>
              <a:ext uri="{FF2B5EF4-FFF2-40B4-BE49-F238E27FC236}">
                <a16:creationId xmlns:a16="http://schemas.microsoft.com/office/drawing/2014/main" id="{353C085E-E33E-2940-BEAC-3A7CC0CC774B}"/>
              </a:ext>
            </a:extLst>
          </p:cNvPr>
          <p:cNvCxnSpPr/>
          <p:nvPr/>
        </p:nvCxnSpPr>
        <p:spPr>
          <a:xfrm>
            <a:off x="951978" y="5160723"/>
            <a:ext cx="742793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B7633D6-3D45-134E-B976-DCD727657E6B}"/>
              </a:ext>
            </a:extLst>
          </p:cNvPr>
          <p:cNvSpPr txBox="1"/>
          <p:nvPr/>
        </p:nvSpPr>
        <p:spPr>
          <a:xfrm>
            <a:off x="4058432" y="5323562"/>
            <a:ext cx="1215025" cy="523220"/>
          </a:xfrm>
          <a:prstGeom prst="rect">
            <a:avLst/>
          </a:prstGeom>
          <a:noFill/>
        </p:spPr>
        <p:txBody>
          <a:bodyPr wrap="square" rtlCol="0">
            <a:spAutoFit/>
          </a:bodyPr>
          <a:lstStyle/>
          <a:p>
            <a:r>
              <a:rPr lang="en-US" sz="2800" dirty="0"/>
              <a:t>Time</a:t>
            </a:r>
          </a:p>
        </p:txBody>
      </p:sp>
      <p:cxnSp>
        <p:nvCxnSpPr>
          <p:cNvPr id="8" name="Straight Connector 7">
            <a:extLst>
              <a:ext uri="{FF2B5EF4-FFF2-40B4-BE49-F238E27FC236}">
                <a16:creationId xmlns:a16="http://schemas.microsoft.com/office/drawing/2014/main" id="{07BD626B-269B-7247-8D99-4334AC1C1A26}"/>
              </a:ext>
            </a:extLst>
          </p:cNvPr>
          <p:cNvCxnSpPr/>
          <p:nvPr/>
        </p:nvCxnSpPr>
        <p:spPr>
          <a:xfrm flipV="1">
            <a:off x="1252605" y="4672208"/>
            <a:ext cx="613775" cy="488515"/>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6E319AA-F37A-8E4E-9FAE-51554B622AC3}"/>
              </a:ext>
            </a:extLst>
          </p:cNvPr>
          <p:cNvCxnSpPr>
            <a:cxnSpLocks/>
          </p:cNvCxnSpPr>
          <p:nvPr/>
        </p:nvCxnSpPr>
        <p:spPr>
          <a:xfrm flipV="1">
            <a:off x="1891430" y="4916465"/>
            <a:ext cx="613775" cy="244259"/>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C4FBEEA-E20A-DA45-8B8A-9DA4D5ED5BFE}"/>
              </a:ext>
            </a:extLst>
          </p:cNvPr>
          <p:cNvCxnSpPr>
            <a:cxnSpLocks/>
          </p:cNvCxnSpPr>
          <p:nvPr/>
        </p:nvCxnSpPr>
        <p:spPr>
          <a:xfrm flipV="1">
            <a:off x="3410210" y="4384109"/>
            <a:ext cx="613776" cy="776614"/>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E4EF322-E450-3742-8B4E-2D1AF9174D6D}"/>
              </a:ext>
            </a:extLst>
          </p:cNvPr>
          <p:cNvCxnSpPr>
            <a:cxnSpLocks/>
          </p:cNvCxnSpPr>
          <p:nvPr/>
        </p:nvCxnSpPr>
        <p:spPr>
          <a:xfrm>
            <a:off x="2561572" y="5160723"/>
            <a:ext cx="814192" cy="535487"/>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2BB952C1-A75F-5B49-8799-91DDA20B2C2F}"/>
              </a:ext>
            </a:extLst>
          </p:cNvPr>
          <p:cNvPicPr>
            <a:picLocks noChangeAspect="1"/>
          </p:cNvPicPr>
          <p:nvPr/>
        </p:nvPicPr>
        <p:blipFill rotWithShape="1">
          <a:blip r:embed="rId2"/>
          <a:srcRect l="60890" t="29828" r="20685" b="12726"/>
          <a:stretch/>
        </p:blipFill>
        <p:spPr>
          <a:xfrm>
            <a:off x="7271357" y="1039659"/>
            <a:ext cx="1684752" cy="3344450"/>
          </a:xfrm>
          <a:prstGeom prst="rect">
            <a:avLst/>
          </a:prstGeom>
        </p:spPr>
      </p:pic>
      <p:sp>
        <p:nvSpPr>
          <p:cNvPr id="17" name="Oval 16">
            <a:extLst>
              <a:ext uri="{FF2B5EF4-FFF2-40B4-BE49-F238E27FC236}">
                <a16:creationId xmlns:a16="http://schemas.microsoft.com/office/drawing/2014/main" id="{5FFD737D-6C86-104D-BB60-9A31FD833100}"/>
              </a:ext>
            </a:extLst>
          </p:cNvPr>
          <p:cNvSpPr/>
          <p:nvPr/>
        </p:nvSpPr>
        <p:spPr>
          <a:xfrm>
            <a:off x="8016658" y="2179204"/>
            <a:ext cx="363254" cy="56399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5E70A6D-D8E9-164F-929E-28F92CF50471}"/>
              </a:ext>
            </a:extLst>
          </p:cNvPr>
          <p:cNvCxnSpPr>
            <a:cxnSpLocks/>
          </p:cNvCxnSpPr>
          <p:nvPr/>
        </p:nvCxnSpPr>
        <p:spPr>
          <a:xfrm>
            <a:off x="4094442" y="5160723"/>
            <a:ext cx="825154" cy="162839"/>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70DE8D4-C227-024E-A158-D45FF77D2A7A}"/>
              </a:ext>
            </a:extLst>
          </p:cNvPr>
          <p:cNvCxnSpPr>
            <a:cxnSpLocks/>
          </p:cNvCxnSpPr>
          <p:nvPr/>
        </p:nvCxnSpPr>
        <p:spPr>
          <a:xfrm flipV="1">
            <a:off x="4914898" y="4384109"/>
            <a:ext cx="613776" cy="776614"/>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71669A1-24C4-DF4A-B84A-6991A28FAB13}"/>
              </a:ext>
            </a:extLst>
          </p:cNvPr>
          <p:cNvCxnSpPr>
            <a:cxnSpLocks/>
          </p:cNvCxnSpPr>
          <p:nvPr/>
        </p:nvCxnSpPr>
        <p:spPr>
          <a:xfrm flipV="1">
            <a:off x="5507536" y="4916465"/>
            <a:ext cx="680322" cy="244258"/>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03FB21B-B74C-7149-9847-06FACA189A09}"/>
              </a:ext>
            </a:extLst>
          </p:cNvPr>
          <p:cNvCxnSpPr>
            <a:cxnSpLocks/>
          </p:cNvCxnSpPr>
          <p:nvPr/>
        </p:nvCxnSpPr>
        <p:spPr>
          <a:xfrm flipV="1">
            <a:off x="6187858" y="4384109"/>
            <a:ext cx="613776" cy="776614"/>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92A9E581-2FAA-3E42-B2CA-6FFD614421AE}"/>
              </a:ext>
            </a:extLst>
          </p:cNvPr>
          <p:cNvGrpSpPr/>
          <p:nvPr/>
        </p:nvGrpSpPr>
        <p:grpSpPr>
          <a:xfrm>
            <a:off x="1252603" y="1504905"/>
            <a:ext cx="5577989" cy="2725045"/>
            <a:chOff x="1282354" y="1531696"/>
            <a:chExt cx="5383451" cy="2532674"/>
          </a:xfrm>
        </p:grpSpPr>
        <p:cxnSp>
          <p:nvCxnSpPr>
            <p:cNvPr id="27" name="Straight Connector 26">
              <a:extLst>
                <a:ext uri="{FF2B5EF4-FFF2-40B4-BE49-F238E27FC236}">
                  <a16:creationId xmlns:a16="http://schemas.microsoft.com/office/drawing/2014/main" id="{AA9BA077-406C-A14D-8B9F-165FC216CDB3}"/>
                </a:ext>
              </a:extLst>
            </p:cNvPr>
            <p:cNvCxnSpPr/>
            <p:nvPr/>
          </p:nvCxnSpPr>
          <p:spPr>
            <a:xfrm flipV="1">
              <a:off x="1282354" y="3575855"/>
              <a:ext cx="613775" cy="488515"/>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01C3BCD-EE99-5E45-8FCE-061E908B316F}"/>
                </a:ext>
              </a:extLst>
            </p:cNvPr>
            <p:cNvCxnSpPr>
              <a:cxnSpLocks/>
            </p:cNvCxnSpPr>
            <p:nvPr/>
          </p:nvCxnSpPr>
          <p:spPr>
            <a:xfrm flipV="1">
              <a:off x="1877340" y="3331596"/>
              <a:ext cx="613775" cy="244259"/>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D02EA49-D807-4841-BF93-E6A7AC64ED59}"/>
                </a:ext>
              </a:extLst>
            </p:cNvPr>
            <p:cNvCxnSpPr>
              <a:cxnSpLocks/>
            </p:cNvCxnSpPr>
            <p:nvPr/>
          </p:nvCxnSpPr>
          <p:spPr>
            <a:xfrm flipV="1">
              <a:off x="3328792" y="3128638"/>
              <a:ext cx="613776" cy="776614"/>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270E65E-0413-554D-B848-7A5EF1489BE6}"/>
                </a:ext>
              </a:extLst>
            </p:cNvPr>
            <p:cNvCxnSpPr>
              <a:cxnSpLocks/>
            </p:cNvCxnSpPr>
            <p:nvPr/>
          </p:nvCxnSpPr>
          <p:spPr>
            <a:xfrm>
              <a:off x="2514600" y="3351562"/>
              <a:ext cx="814192" cy="535487"/>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8637D028-9022-FE4C-B278-8CEA48B791A1}"/>
                </a:ext>
              </a:extLst>
            </p:cNvPr>
            <p:cNvCxnSpPr>
              <a:cxnSpLocks/>
            </p:cNvCxnSpPr>
            <p:nvPr/>
          </p:nvCxnSpPr>
          <p:spPr>
            <a:xfrm>
              <a:off x="3943348" y="3149807"/>
              <a:ext cx="825154" cy="162839"/>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72F0F9E-AC86-F747-9140-2FD578EF4F04}"/>
                </a:ext>
              </a:extLst>
            </p:cNvPr>
            <p:cNvCxnSpPr>
              <a:cxnSpLocks/>
            </p:cNvCxnSpPr>
            <p:nvPr/>
          </p:nvCxnSpPr>
          <p:spPr>
            <a:xfrm flipV="1">
              <a:off x="4756760" y="2518284"/>
              <a:ext cx="613776" cy="776614"/>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9D6F902-FD8C-5942-8BAA-0FDC0E8BB0DD}"/>
                </a:ext>
              </a:extLst>
            </p:cNvPr>
            <p:cNvCxnSpPr>
              <a:cxnSpLocks/>
            </p:cNvCxnSpPr>
            <p:nvPr/>
          </p:nvCxnSpPr>
          <p:spPr>
            <a:xfrm flipV="1">
              <a:off x="5370536" y="2308310"/>
              <a:ext cx="680322" cy="244258"/>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A3E63BB-92A1-BC4C-B4C7-92924858BF34}"/>
                </a:ext>
              </a:extLst>
            </p:cNvPr>
            <p:cNvCxnSpPr>
              <a:cxnSpLocks/>
            </p:cNvCxnSpPr>
            <p:nvPr/>
          </p:nvCxnSpPr>
          <p:spPr>
            <a:xfrm flipV="1">
              <a:off x="6052029" y="1531696"/>
              <a:ext cx="613776" cy="776614"/>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grpSp>
      <p:cxnSp>
        <p:nvCxnSpPr>
          <p:cNvPr id="37" name="Straight Connector 36">
            <a:extLst>
              <a:ext uri="{FF2B5EF4-FFF2-40B4-BE49-F238E27FC236}">
                <a16:creationId xmlns:a16="http://schemas.microsoft.com/office/drawing/2014/main" id="{B628375D-B9D4-CF47-93CD-98B2377AE275}"/>
              </a:ext>
            </a:extLst>
          </p:cNvPr>
          <p:cNvCxnSpPr/>
          <p:nvPr/>
        </p:nvCxnSpPr>
        <p:spPr>
          <a:xfrm>
            <a:off x="1252603" y="4229950"/>
            <a:ext cx="0" cy="930773"/>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93AD602-1887-3645-BEAA-B3B1D7ED90E3}"/>
              </a:ext>
            </a:extLst>
          </p:cNvPr>
          <p:cNvCxnSpPr>
            <a:cxnSpLocks/>
          </p:cNvCxnSpPr>
          <p:nvPr/>
        </p:nvCxnSpPr>
        <p:spPr>
          <a:xfrm>
            <a:off x="6801634" y="1515649"/>
            <a:ext cx="0" cy="3645074"/>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48CF86E5-BFAC-6E42-A7DB-DDF199648271}"/>
              </a:ext>
            </a:extLst>
          </p:cNvPr>
          <p:cNvCxnSpPr>
            <a:cxnSpLocks/>
          </p:cNvCxnSpPr>
          <p:nvPr/>
        </p:nvCxnSpPr>
        <p:spPr>
          <a:xfrm flipV="1">
            <a:off x="951978" y="2603318"/>
            <a:ext cx="0" cy="25574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5653DD0-3EEA-0E4B-AB3F-1A94F8923ECB}"/>
              </a:ext>
            </a:extLst>
          </p:cNvPr>
          <p:cNvSpPr txBox="1"/>
          <p:nvPr/>
        </p:nvSpPr>
        <p:spPr>
          <a:xfrm rot="16200000">
            <a:off x="-435051" y="3577387"/>
            <a:ext cx="2254226" cy="523220"/>
          </a:xfrm>
          <a:prstGeom prst="rect">
            <a:avLst/>
          </a:prstGeom>
          <a:noFill/>
        </p:spPr>
        <p:txBody>
          <a:bodyPr wrap="square" rtlCol="0">
            <a:spAutoFit/>
          </a:bodyPr>
          <a:lstStyle/>
          <a:p>
            <a:r>
              <a:rPr lang="en-US" sz="2800" dirty="0"/>
              <a:t>Displacement</a:t>
            </a:r>
          </a:p>
        </p:txBody>
      </p:sp>
      <p:sp>
        <p:nvSpPr>
          <p:cNvPr id="45" name="Rectangle 44">
            <a:extLst>
              <a:ext uri="{FF2B5EF4-FFF2-40B4-BE49-F238E27FC236}">
                <a16:creationId xmlns:a16="http://schemas.microsoft.com/office/drawing/2014/main" id="{D346BD80-CD45-FA47-87C1-B4EA654282EA}"/>
              </a:ext>
            </a:extLst>
          </p:cNvPr>
          <p:cNvSpPr/>
          <p:nvPr/>
        </p:nvSpPr>
        <p:spPr>
          <a:xfrm>
            <a:off x="305322" y="1352812"/>
            <a:ext cx="7886700" cy="30091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830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06D2-93E9-0247-BD08-FC68D217DCA3}"/>
              </a:ext>
            </a:extLst>
          </p:cNvPr>
          <p:cNvSpPr>
            <a:spLocks noGrp="1"/>
          </p:cNvSpPr>
          <p:nvPr>
            <p:ph type="title"/>
          </p:nvPr>
        </p:nvSpPr>
        <p:spPr/>
        <p:txBody>
          <a:bodyPr/>
          <a:lstStyle/>
          <a:p>
            <a:r>
              <a:rPr lang="en-US" dirty="0"/>
              <a:t>InSAR Time-series</a:t>
            </a:r>
          </a:p>
        </p:txBody>
      </p:sp>
      <p:pic>
        <p:nvPicPr>
          <p:cNvPr id="11" name="Content Placeholder 10">
            <a:extLst>
              <a:ext uri="{FF2B5EF4-FFF2-40B4-BE49-F238E27FC236}">
                <a16:creationId xmlns:a16="http://schemas.microsoft.com/office/drawing/2014/main" id="{820121A5-057C-344B-B949-1BD66E41D7C4}"/>
              </a:ext>
            </a:extLst>
          </p:cNvPr>
          <p:cNvPicPr>
            <a:picLocks noGrp="1" noChangeAspect="1"/>
          </p:cNvPicPr>
          <p:nvPr>
            <p:ph idx="1"/>
          </p:nvPr>
        </p:nvPicPr>
        <p:blipFill>
          <a:blip r:embed="rId2"/>
          <a:stretch>
            <a:fillRect/>
          </a:stretch>
        </p:blipFill>
        <p:spPr>
          <a:xfrm>
            <a:off x="5074465" y="0"/>
            <a:ext cx="4069535" cy="6739003"/>
          </a:xfrm>
        </p:spPr>
      </p:pic>
    </p:spTree>
    <p:extLst>
      <p:ext uri="{BB962C8B-B14F-4D97-AF65-F5344CB8AC3E}">
        <p14:creationId xmlns:p14="http://schemas.microsoft.com/office/powerpoint/2010/main" val="2250755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06D2-93E9-0247-BD08-FC68D217DCA3}"/>
              </a:ext>
            </a:extLst>
          </p:cNvPr>
          <p:cNvSpPr>
            <a:spLocks noGrp="1"/>
          </p:cNvSpPr>
          <p:nvPr>
            <p:ph type="title"/>
          </p:nvPr>
        </p:nvSpPr>
        <p:spPr/>
        <p:txBody>
          <a:bodyPr/>
          <a:lstStyle/>
          <a:p>
            <a:r>
              <a:rPr lang="en-US" dirty="0"/>
              <a:t>InSAR Time-series</a:t>
            </a:r>
          </a:p>
        </p:txBody>
      </p:sp>
      <p:pic>
        <p:nvPicPr>
          <p:cNvPr id="11" name="Content Placeholder 10">
            <a:extLst>
              <a:ext uri="{FF2B5EF4-FFF2-40B4-BE49-F238E27FC236}">
                <a16:creationId xmlns:a16="http://schemas.microsoft.com/office/drawing/2014/main" id="{820121A5-057C-344B-B949-1BD66E41D7C4}"/>
              </a:ext>
            </a:extLst>
          </p:cNvPr>
          <p:cNvPicPr>
            <a:picLocks noGrp="1" noChangeAspect="1"/>
          </p:cNvPicPr>
          <p:nvPr>
            <p:ph idx="1"/>
          </p:nvPr>
        </p:nvPicPr>
        <p:blipFill>
          <a:blip r:embed="rId2"/>
          <a:stretch>
            <a:fillRect/>
          </a:stretch>
        </p:blipFill>
        <p:spPr>
          <a:xfrm>
            <a:off x="5074465" y="0"/>
            <a:ext cx="4069535" cy="6739003"/>
          </a:xfrm>
        </p:spPr>
      </p:pic>
      <p:pic>
        <p:nvPicPr>
          <p:cNvPr id="15" name="Picture 14">
            <a:extLst>
              <a:ext uri="{FF2B5EF4-FFF2-40B4-BE49-F238E27FC236}">
                <a16:creationId xmlns:a16="http://schemas.microsoft.com/office/drawing/2014/main" id="{C5E33E83-D4FC-CA45-9020-657904F08D50}"/>
              </a:ext>
            </a:extLst>
          </p:cNvPr>
          <p:cNvPicPr>
            <a:picLocks noChangeAspect="1"/>
          </p:cNvPicPr>
          <p:nvPr/>
        </p:nvPicPr>
        <p:blipFill>
          <a:blip r:embed="rId3"/>
          <a:stretch>
            <a:fillRect/>
          </a:stretch>
        </p:blipFill>
        <p:spPr>
          <a:xfrm>
            <a:off x="216596" y="2213801"/>
            <a:ext cx="4355404" cy="3885704"/>
          </a:xfrm>
          <a:prstGeom prst="rect">
            <a:avLst/>
          </a:prstGeom>
        </p:spPr>
      </p:pic>
    </p:spTree>
    <p:extLst>
      <p:ext uri="{BB962C8B-B14F-4D97-AF65-F5344CB8AC3E}">
        <p14:creationId xmlns:p14="http://schemas.microsoft.com/office/powerpoint/2010/main" val="3564989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06D2-93E9-0247-BD08-FC68D217DCA3}"/>
              </a:ext>
            </a:extLst>
          </p:cNvPr>
          <p:cNvSpPr>
            <a:spLocks noGrp="1"/>
          </p:cNvSpPr>
          <p:nvPr>
            <p:ph type="title"/>
          </p:nvPr>
        </p:nvSpPr>
        <p:spPr/>
        <p:txBody>
          <a:bodyPr/>
          <a:lstStyle/>
          <a:p>
            <a:r>
              <a:rPr lang="en-US" dirty="0"/>
              <a:t>InSAR Time-series</a:t>
            </a:r>
          </a:p>
        </p:txBody>
      </p:sp>
      <p:pic>
        <p:nvPicPr>
          <p:cNvPr id="11" name="Content Placeholder 10">
            <a:extLst>
              <a:ext uri="{FF2B5EF4-FFF2-40B4-BE49-F238E27FC236}">
                <a16:creationId xmlns:a16="http://schemas.microsoft.com/office/drawing/2014/main" id="{820121A5-057C-344B-B949-1BD66E41D7C4}"/>
              </a:ext>
            </a:extLst>
          </p:cNvPr>
          <p:cNvPicPr>
            <a:picLocks noGrp="1" noChangeAspect="1"/>
          </p:cNvPicPr>
          <p:nvPr>
            <p:ph idx="1"/>
          </p:nvPr>
        </p:nvPicPr>
        <p:blipFill>
          <a:blip r:embed="rId2"/>
          <a:stretch>
            <a:fillRect/>
          </a:stretch>
        </p:blipFill>
        <p:spPr>
          <a:xfrm>
            <a:off x="5074465" y="0"/>
            <a:ext cx="4069535" cy="6739003"/>
          </a:xfrm>
        </p:spPr>
      </p:pic>
      <p:pic>
        <p:nvPicPr>
          <p:cNvPr id="13" name="Picture 12">
            <a:extLst>
              <a:ext uri="{FF2B5EF4-FFF2-40B4-BE49-F238E27FC236}">
                <a16:creationId xmlns:a16="http://schemas.microsoft.com/office/drawing/2014/main" id="{2FE6E213-D504-6A4B-872E-372BE092C77C}"/>
              </a:ext>
            </a:extLst>
          </p:cNvPr>
          <p:cNvPicPr>
            <a:picLocks noChangeAspect="1"/>
          </p:cNvPicPr>
          <p:nvPr/>
        </p:nvPicPr>
        <p:blipFill rotWithShape="1">
          <a:blip r:embed="rId3"/>
          <a:srcRect l="34429"/>
          <a:stretch/>
        </p:blipFill>
        <p:spPr>
          <a:xfrm>
            <a:off x="375779" y="1383282"/>
            <a:ext cx="4572001" cy="5355722"/>
          </a:xfrm>
          <a:prstGeom prst="rect">
            <a:avLst/>
          </a:prstGeom>
        </p:spPr>
      </p:pic>
    </p:spTree>
    <p:extLst>
      <p:ext uri="{BB962C8B-B14F-4D97-AF65-F5344CB8AC3E}">
        <p14:creationId xmlns:p14="http://schemas.microsoft.com/office/powerpoint/2010/main" val="142580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8EF4-EE89-4642-A510-44B981B89BBF}"/>
              </a:ext>
            </a:extLst>
          </p:cNvPr>
          <p:cNvSpPr>
            <a:spLocks noGrp="1"/>
          </p:cNvSpPr>
          <p:nvPr>
            <p:ph type="title"/>
          </p:nvPr>
        </p:nvSpPr>
        <p:spPr/>
        <p:txBody>
          <a:bodyPr/>
          <a:lstStyle/>
          <a:p>
            <a:r>
              <a:rPr lang="en-US" dirty="0"/>
              <a:t>Calculating time-series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B9FC9C-C0C0-F142-96DF-8427D262FF6A}"/>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𝐺𝑚</m:t>
                      </m:r>
                    </m:oMath>
                  </m:oMathPara>
                </a14:m>
                <a:endParaRPr lang="en-US" dirty="0"/>
              </a:p>
              <a:p>
                <a:pPr marL="0" indent="0">
                  <a:buNone/>
                </a:pPr>
                <a:r>
                  <a:rPr lang="en-US" dirty="0"/>
                  <a:t>Where:</a:t>
                </a:r>
              </a:p>
              <a:p>
                <a:r>
                  <a:rPr lang="en-US" dirty="0"/>
                  <a:t>d is the interferometric phase</a:t>
                </a:r>
              </a:p>
              <a:p>
                <a:r>
                  <a:rPr lang="en-US" dirty="0"/>
                  <a:t>m is the (cumulative) displacement at each day</a:t>
                </a:r>
              </a:p>
              <a:p>
                <a:r>
                  <a:rPr lang="en-US" dirty="0"/>
                  <a:t>G is a matrix consisting of 0s and 1s:</a:t>
                </a:r>
              </a:p>
              <a:p>
                <a:r>
                  <a:rPr lang="en-US" dirty="0"/>
                  <a:t>Interferogram 1 = phase time 2 – phase time 1 </a:t>
                </a:r>
              </a:p>
            </p:txBody>
          </p:sp>
        </mc:Choice>
        <mc:Fallback>
          <p:sp>
            <p:nvSpPr>
              <p:cNvPr id="3" name="Content Placeholder 2">
                <a:extLst>
                  <a:ext uri="{FF2B5EF4-FFF2-40B4-BE49-F238E27FC236}">
                    <a16:creationId xmlns:a16="http://schemas.microsoft.com/office/drawing/2014/main" id="{CCB9FC9C-C0C0-F142-96DF-8427D262FF6A}"/>
                  </a:ext>
                </a:extLst>
              </p:cNvPr>
              <p:cNvSpPr>
                <a:spLocks noGrp="1" noRot="1" noChangeAspect="1" noMove="1" noResize="1" noEditPoints="1" noAdjustHandles="1" noChangeArrowheads="1" noChangeShapeType="1" noTextEdit="1"/>
              </p:cNvSpPr>
              <p:nvPr>
                <p:ph idx="1"/>
              </p:nvPr>
            </p:nvSpPr>
            <p:spPr>
              <a:blipFill>
                <a:blip r:embed="rId2"/>
                <a:stretch>
                  <a:fillRect l="-160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62032D9-0F3E-1045-B515-B7E42F82DF33}"/>
              </a:ext>
            </a:extLst>
          </p:cNvPr>
          <p:cNvPicPr>
            <a:picLocks noChangeAspect="1"/>
          </p:cNvPicPr>
          <p:nvPr/>
        </p:nvPicPr>
        <p:blipFill>
          <a:blip r:embed="rId3"/>
          <a:stretch>
            <a:fillRect/>
          </a:stretch>
        </p:blipFill>
        <p:spPr>
          <a:xfrm>
            <a:off x="2873651" y="4987331"/>
            <a:ext cx="3396698" cy="1791293"/>
          </a:xfrm>
          <a:prstGeom prst="rect">
            <a:avLst/>
          </a:prstGeom>
        </p:spPr>
      </p:pic>
    </p:spTree>
    <p:extLst>
      <p:ext uri="{BB962C8B-B14F-4D97-AF65-F5344CB8AC3E}">
        <p14:creationId xmlns:p14="http://schemas.microsoft.com/office/powerpoint/2010/main" val="903858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4" name="Rectangle 14"/>
          <p:cNvSpPr>
            <a:spLocks noChangeArrowheads="1"/>
          </p:cNvSpPr>
          <p:nvPr/>
        </p:nvSpPr>
        <p:spPr bwMode="auto">
          <a:xfrm>
            <a:off x="1771650" y="1589442"/>
            <a:ext cx="63436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b="1" dirty="0" err="1"/>
              <a:t>InSAR</a:t>
            </a:r>
            <a:r>
              <a:rPr lang="en-US" altLang="en-US" sz="1500" b="1" dirty="0"/>
              <a:t>   =   </a:t>
            </a:r>
            <a:r>
              <a:rPr lang="en-US" altLang="en-US" sz="1500" b="1" dirty="0" err="1"/>
              <a:t>In</a:t>
            </a:r>
            <a:r>
              <a:rPr lang="en-US" altLang="en-US" sz="1500" dirty="0" err="1"/>
              <a:t>terferometric</a:t>
            </a:r>
            <a:r>
              <a:rPr lang="en-US" altLang="en-US" sz="1500" dirty="0"/>
              <a:t>   </a:t>
            </a:r>
            <a:r>
              <a:rPr lang="en-US" altLang="en-US" sz="1500" b="1" dirty="0"/>
              <a:t>S</a:t>
            </a:r>
            <a:r>
              <a:rPr lang="en-US" altLang="en-US" sz="1500" dirty="0"/>
              <a:t>ynthetic   </a:t>
            </a:r>
            <a:r>
              <a:rPr lang="en-US" altLang="en-US" sz="1500" b="1" dirty="0"/>
              <a:t>A</a:t>
            </a:r>
            <a:r>
              <a:rPr lang="en-US" altLang="en-US" sz="1500" dirty="0"/>
              <a:t>perture   </a:t>
            </a:r>
            <a:r>
              <a:rPr lang="en-US" altLang="en-US" sz="1500" b="1" dirty="0"/>
              <a:t>R</a:t>
            </a:r>
            <a:r>
              <a:rPr lang="en-US" altLang="en-US" sz="1500" dirty="0"/>
              <a:t>adar</a:t>
            </a:r>
          </a:p>
        </p:txBody>
      </p:sp>
      <p:sp>
        <p:nvSpPr>
          <p:cNvPr id="15" name="Rounded Rectangle 14"/>
          <p:cNvSpPr>
            <a:spLocks noChangeArrowheads="1"/>
          </p:cNvSpPr>
          <p:nvPr/>
        </p:nvSpPr>
        <p:spPr bwMode="auto">
          <a:xfrm>
            <a:off x="2743200" y="1581373"/>
            <a:ext cx="1380806" cy="300038"/>
          </a:xfrm>
          <a:prstGeom prst="roundRect">
            <a:avLst>
              <a:gd name="adj" fmla="val 16667"/>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500"/>
          </a:p>
        </p:txBody>
      </p:sp>
      <p:sp>
        <p:nvSpPr>
          <p:cNvPr id="20" name="Rectangle 19"/>
          <p:cNvSpPr/>
          <p:nvPr/>
        </p:nvSpPr>
        <p:spPr bwMode="auto">
          <a:xfrm>
            <a:off x="524436" y="2553222"/>
            <a:ext cx="8563829" cy="2874001"/>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20000"/>
              </a:spcBef>
              <a:spcAft>
                <a:spcPct val="0"/>
              </a:spcAft>
            </a:pPr>
            <a:endParaRPr lang="en-GB" sz="1500">
              <a:latin typeface="Arial" charset="0"/>
            </a:endParaRPr>
          </a:p>
        </p:txBody>
      </p:sp>
      <p:sp>
        <p:nvSpPr>
          <p:cNvPr id="27" name="TextBox 17"/>
          <p:cNvSpPr txBox="1">
            <a:spLocks noChangeArrowheads="1"/>
          </p:cNvSpPr>
          <p:nvPr/>
        </p:nvSpPr>
        <p:spPr bwMode="auto">
          <a:xfrm>
            <a:off x="3384388" y="3713475"/>
            <a:ext cx="24878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dirty="0">
                <a:solidFill>
                  <a:schemeClr val="bg1"/>
                </a:solidFill>
              </a:rPr>
              <a:t>-</a:t>
            </a:r>
          </a:p>
        </p:txBody>
      </p:sp>
      <p:sp>
        <p:nvSpPr>
          <p:cNvPr id="28" name="TextBox 18"/>
          <p:cNvSpPr txBox="1">
            <a:spLocks noChangeArrowheads="1"/>
          </p:cNvSpPr>
          <p:nvPr/>
        </p:nvSpPr>
        <p:spPr bwMode="auto">
          <a:xfrm>
            <a:off x="6320328" y="3720320"/>
            <a:ext cx="29687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500" dirty="0">
                <a:solidFill>
                  <a:schemeClr val="bg1"/>
                </a:solidFill>
              </a:rPr>
              <a:t>=</a:t>
            </a:r>
          </a:p>
        </p:txBody>
      </p:sp>
      <p:pic>
        <p:nvPicPr>
          <p:cNvPr id="29" name="263FD7AF-6FAE-437D-B2D2-5D8CFF48A849" descr="37EA575F-BE33-4A1F-AE38-323362B0A5ED@wirel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779" y="2865870"/>
            <a:ext cx="2383080" cy="229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263FD7AF-6FAE-437D-B2D2-5D8CFF48A849" descr="37EA575F-BE33-4A1F-AE38-323362B0A5ED@wirel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246" y="2865870"/>
            <a:ext cx="2383081" cy="229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1223629" y="5535235"/>
            <a:ext cx="2886752" cy="461665"/>
          </a:xfrm>
          <a:prstGeom prst="rect">
            <a:avLst/>
          </a:prstGeom>
          <a:noFill/>
        </p:spPr>
        <p:txBody>
          <a:bodyPr wrap="none" rtlCol="0">
            <a:spAutoFit/>
          </a:bodyPr>
          <a:lstStyle/>
          <a:p>
            <a:r>
              <a:rPr lang="en-US" sz="1200" dirty="0"/>
              <a:t>Sentinel 1 </a:t>
            </a:r>
            <a:r>
              <a:rPr lang="en-US" sz="1200" dirty="0" err="1"/>
              <a:t>interferogram</a:t>
            </a:r>
            <a:r>
              <a:rPr lang="en-US" sz="1200" dirty="0"/>
              <a:t> by P. Gonzalez</a:t>
            </a:r>
          </a:p>
          <a:p>
            <a:r>
              <a:rPr lang="en-US" sz="1200" dirty="0"/>
              <a:t>Contains Copernicus data</a:t>
            </a:r>
            <a:endParaRPr lang="en-GB" sz="1200" dirty="0"/>
          </a:p>
        </p:txBody>
      </p:sp>
      <p:pic>
        <p:nvPicPr>
          <p:cNvPr id="19" name="1AB2410D-78A3-4E81-8BA2-FED67844695F" descr="5A0D4C0F-FF23-49A0-9110-D5B0DB421BAA@wirel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18" y="2865870"/>
            <a:ext cx="2391307" cy="229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82497C1F-904C-794E-A28D-1E29BB20A345}"/>
              </a:ext>
            </a:extLst>
          </p:cNvPr>
          <p:cNvSpPr/>
          <p:nvPr/>
        </p:nvSpPr>
        <p:spPr>
          <a:xfrm>
            <a:off x="189339" y="973527"/>
            <a:ext cx="7212231" cy="369332"/>
          </a:xfrm>
          <a:prstGeom prst="rect">
            <a:avLst/>
          </a:prstGeom>
        </p:spPr>
        <p:txBody>
          <a:bodyPr wrap="none">
            <a:spAutoFit/>
          </a:bodyPr>
          <a:lstStyle/>
          <a:p>
            <a:r>
              <a:rPr lang="en-US" b="1" u="sng" dirty="0"/>
              <a:t>InSAR: Interferometric SAR from differencing two phase images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AD1DD8-DA39-ED4F-913E-E95915A81075}"/>
                  </a:ext>
                </a:extLst>
              </p:cNvPr>
              <p:cNvSpPr txBox="1"/>
              <p:nvPr/>
            </p:nvSpPr>
            <p:spPr>
              <a:xfrm>
                <a:off x="598896" y="2219319"/>
                <a:ext cx="7666578" cy="2245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𝜙</m:t>
                          </m:r>
                        </m:e>
                        <m:sub>
                          <m:r>
                            <a:rPr lang="en-US" sz="1350" i="1">
                              <a:latin typeface="Cambria Math" panose="02040503050406030204" pitchFamily="18" charset="0"/>
                            </a:rPr>
                            <m:t>𝑟𝑒𝑓𝑒𝑟𝑒𝑛𝑐𝑒</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𝜙</m:t>
                          </m:r>
                        </m:e>
                        <m:sub>
                          <m:r>
                            <a:rPr lang="en-US" sz="1350" i="1">
                              <a:latin typeface="Cambria Math" panose="02040503050406030204" pitchFamily="18" charset="0"/>
                              <a:ea typeface="Cambria Math" panose="02040503050406030204" pitchFamily="18" charset="0"/>
                            </a:rPr>
                            <m:t>𝑠𝑒𝑐𝑜𝑛𝑑𝑎𝑟𝑦</m:t>
                          </m:r>
                        </m:sub>
                      </m:sSub>
                      <m:r>
                        <a:rPr lang="en-US" sz="1350">
                          <a:latin typeface="Cambria Math" panose="02040503050406030204" pitchFamily="18" charset="0"/>
                        </a:rPr>
                        <m:t>=</m:t>
                      </m:r>
                      <m:sSub>
                        <m:sSubPr>
                          <m:ctrlPr>
                            <a:rPr lang="en-US" sz="1350" i="1">
                              <a:latin typeface="Cambria Math" panose="02040503050406030204" pitchFamily="18" charset="0"/>
                            </a:rPr>
                          </m:ctrlPr>
                        </m:sSubPr>
                        <m:e>
                          <m:r>
                            <m:rPr>
                              <m:sty m:val="p"/>
                            </m:rPr>
                            <a:rPr lang="el-GR" sz="1350" i="1">
                              <a:latin typeface="Cambria Math" panose="02040503050406030204" pitchFamily="18" charset="0"/>
                              <a:ea typeface="Cambria Math" panose="02040503050406030204" pitchFamily="18" charset="0"/>
                            </a:rPr>
                            <m:t>Δ</m:t>
                          </m:r>
                          <m:r>
                            <a:rPr lang="en-US" sz="1350" i="1">
                              <a:latin typeface="Cambria Math" panose="02040503050406030204" pitchFamily="18" charset="0"/>
                              <a:ea typeface="Cambria Math" panose="02040503050406030204" pitchFamily="18" charset="0"/>
                            </a:rPr>
                            <m:t>𝜙</m:t>
                          </m:r>
                        </m:e>
                        <m:sub>
                          <m:r>
                            <a:rPr lang="en-US" sz="1350" i="1">
                              <a:latin typeface="Cambria Math" panose="02040503050406030204" pitchFamily="18" charset="0"/>
                              <a:ea typeface="Cambria Math" panose="02040503050406030204" pitchFamily="18" charset="0"/>
                            </a:rPr>
                            <m:t>𝑖𝑛𝑡𝑒𝑟𝑓𝑒𝑟𝑜𝑔𝑟𝑎𝑚</m:t>
                          </m:r>
                        </m:sub>
                      </m:sSub>
                    </m:oMath>
                  </m:oMathPara>
                </a14:m>
                <a:endParaRPr lang="en-US" sz="1350" dirty="0"/>
              </a:p>
            </p:txBody>
          </p:sp>
        </mc:Choice>
        <mc:Fallback xmlns="">
          <p:sp>
            <p:nvSpPr>
              <p:cNvPr id="17" name="TextBox 16">
                <a:extLst>
                  <a:ext uri="{FF2B5EF4-FFF2-40B4-BE49-F238E27FC236}">
                    <a16:creationId xmlns:a16="http://schemas.microsoft.com/office/drawing/2014/main" id="{06AD1DD8-DA39-ED4F-913E-E95915A81075}"/>
                  </a:ext>
                </a:extLst>
              </p:cNvPr>
              <p:cNvSpPr txBox="1">
                <a:spLocks noRot="1" noChangeAspect="1" noMove="1" noResize="1" noEditPoints="1" noAdjustHandles="1" noChangeArrowheads="1" noChangeShapeType="1" noTextEdit="1"/>
              </p:cNvSpPr>
              <p:nvPr/>
            </p:nvSpPr>
            <p:spPr>
              <a:xfrm>
                <a:off x="598896" y="2219319"/>
                <a:ext cx="7666578" cy="224549"/>
              </a:xfrm>
              <a:prstGeom prst="rect">
                <a:avLst/>
              </a:prstGeom>
              <a:blipFill>
                <a:blip r:embed="rId4"/>
                <a:stretch>
                  <a:fillRect b="-27778"/>
                </a:stretch>
              </a:blipFill>
            </p:spPr>
            <p:txBody>
              <a:bodyPr/>
              <a:lstStyle/>
              <a:p>
                <a:r>
                  <a:rPr lang="en-US">
                    <a:noFill/>
                  </a:rPr>
                  <a:t> </a:t>
                </a:r>
              </a:p>
            </p:txBody>
          </p:sp>
        </mc:Fallback>
      </mc:AlternateContent>
    </p:spTree>
    <p:extLst>
      <p:ext uri="{BB962C8B-B14F-4D97-AF65-F5344CB8AC3E}">
        <p14:creationId xmlns:p14="http://schemas.microsoft.com/office/powerpoint/2010/main" val="30719545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 grpId="0"/>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15D2B-B222-3B42-B47C-1820D3BDA89D}"/>
              </a:ext>
            </a:extLst>
          </p:cNvPr>
          <p:cNvSpPr>
            <a:spLocks noGrp="1"/>
          </p:cNvSpPr>
          <p:nvPr>
            <p:ph type="title"/>
          </p:nvPr>
        </p:nvSpPr>
        <p:spPr/>
        <p:txBody>
          <a:bodyPr/>
          <a:lstStyle/>
          <a:p>
            <a:r>
              <a:rPr lang="en-US" dirty="0"/>
              <a:t>Next week we will walk through an actual InSAR time-series calculation!</a:t>
            </a:r>
          </a:p>
        </p:txBody>
      </p:sp>
      <p:sp>
        <p:nvSpPr>
          <p:cNvPr id="5" name="Text Placeholder 4">
            <a:extLst>
              <a:ext uri="{FF2B5EF4-FFF2-40B4-BE49-F238E27FC236}">
                <a16:creationId xmlns:a16="http://schemas.microsoft.com/office/drawing/2014/main" id="{21B21AF1-1830-5845-BD83-A353D4D0F3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70304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D8F0DD4F-BBCC-C141-96A6-B4C1BE95B194}"/>
              </a:ext>
            </a:extLst>
          </p:cNvPr>
          <p:cNvPicPr>
            <a:picLocks noGrp="1" noChangeAspect="1"/>
          </p:cNvPicPr>
          <p:nvPr>
            <p:ph sz="half" idx="1"/>
          </p:nvPr>
        </p:nvPicPr>
        <p:blipFill>
          <a:blip r:embed="rId2"/>
          <a:stretch>
            <a:fillRect/>
          </a:stretch>
        </p:blipFill>
        <p:spPr>
          <a:xfrm>
            <a:off x="257175" y="1899365"/>
            <a:ext cx="3271838" cy="3244343"/>
          </a:xfrm>
        </p:spPr>
      </p:pic>
      <p:pic>
        <p:nvPicPr>
          <p:cNvPr id="8" name="Content Placeholder 7" descr="A close up of a map&#10;&#10;Description automatically generated">
            <a:extLst>
              <a:ext uri="{FF2B5EF4-FFF2-40B4-BE49-F238E27FC236}">
                <a16:creationId xmlns:a16="http://schemas.microsoft.com/office/drawing/2014/main" id="{719CB6D8-BCA6-D447-B8B5-34D8EA9FF6FC}"/>
              </a:ext>
            </a:extLst>
          </p:cNvPr>
          <p:cNvPicPr>
            <a:picLocks noGrp="1" noChangeAspect="1"/>
          </p:cNvPicPr>
          <p:nvPr>
            <p:ph sz="half" idx="2"/>
          </p:nvPr>
        </p:nvPicPr>
        <p:blipFill>
          <a:blip r:embed="rId3"/>
          <a:stretch>
            <a:fillRect/>
          </a:stretch>
        </p:blipFill>
        <p:spPr>
          <a:xfrm>
            <a:off x="3910012" y="1899364"/>
            <a:ext cx="4753616" cy="3244343"/>
          </a:xfrm>
        </p:spPr>
      </p:pic>
      <p:sp>
        <p:nvSpPr>
          <p:cNvPr id="9" name="TextBox 8">
            <a:extLst>
              <a:ext uri="{FF2B5EF4-FFF2-40B4-BE49-F238E27FC236}">
                <a16:creationId xmlns:a16="http://schemas.microsoft.com/office/drawing/2014/main" id="{38A63947-8E33-984A-8741-4B72AE23FA6C}"/>
              </a:ext>
            </a:extLst>
          </p:cNvPr>
          <p:cNvSpPr txBox="1"/>
          <p:nvPr/>
        </p:nvSpPr>
        <p:spPr>
          <a:xfrm>
            <a:off x="257175" y="5225123"/>
            <a:ext cx="2214563" cy="253916"/>
          </a:xfrm>
          <a:prstGeom prst="rect">
            <a:avLst/>
          </a:prstGeom>
          <a:noFill/>
        </p:spPr>
        <p:txBody>
          <a:bodyPr wrap="square" rtlCol="0">
            <a:spAutoFit/>
          </a:bodyPr>
          <a:lstStyle/>
          <a:p>
            <a:r>
              <a:rPr lang="en-US" sz="1050" dirty="0" err="1"/>
              <a:t>Osmanoğlu</a:t>
            </a:r>
            <a:r>
              <a:rPr lang="en-US" sz="1050" dirty="0"/>
              <a:t> et al., 2016</a:t>
            </a:r>
          </a:p>
        </p:txBody>
      </p:sp>
      <p:sp>
        <p:nvSpPr>
          <p:cNvPr id="10" name="TextBox 9">
            <a:extLst>
              <a:ext uri="{FF2B5EF4-FFF2-40B4-BE49-F238E27FC236}">
                <a16:creationId xmlns:a16="http://schemas.microsoft.com/office/drawing/2014/main" id="{699E356E-ACB2-444F-A390-9928BD545DB0}"/>
              </a:ext>
            </a:extLst>
          </p:cNvPr>
          <p:cNvSpPr txBox="1"/>
          <p:nvPr/>
        </p:nvSpPr>
        <p:spPr>
          <a:xfrm>
            <a:off x="7260465" y="5225123"/>
            <a:ext cx="1883536" cy="253916"/>
          </a:xfrm>
          <a:prstGeom prst="rect">
            <a:avLst/>
          </a:prstGeom>
          <a:noFill/>
        </p:spPr>
        <p:txBody>
          <a:bodyPr wrap="square" rtlCol="0">
            <a:spAutoFit/>
          </a:bodyPr>
          <a:lstStyle/>
          <a:p>
            <a:r>
              <a:rPr lang="en-US" sz="1050" dirty="0"/>
              <a:t>https://</a:t>
            </a:r>
            <a:r>
              <a:rPr lang="en-US" sz="1050" dirty="0" err="1"/>
              <a:t>www.ga.gov.au</a:t>
            </a:r>
            <a:r>
              <a:rPr lang="en-US" sz="1050" dirty="0"/>
              <a:t>/</a:t>
            </a:r>
          </a:p>
        </p:txBody>
      </p:sp>
      <p:sp>
        <p:nvSpPr>
          <p:cNvPr id="11" name="Rectangle 10">
            <a:extLst>
              <a:ext uri="{FF2B5EF4-FFF2-40B4-BE49-F238E27FC236}">
                <a16:creationId xmlns:a16="http://schemas.microsoft.com/office/drawing/2014/main" id="{BDAD1C37-3576-274B-90BF-C585BE15C9CD}"/>
              </a:ext>
            </a:extLst>
          </p:cNvPr>
          <p:cNvSpPr/>
          <p:nvPr/>
        </p:nvSpPr>
        <p:spPr>
          <a:xfrm>
            <a:off x="189338" y="973527"/>
            <a:ext cx="6230360" cy="369332"/>
          </a:xfrm>
          <a:prstGeom prst="rect">
            <a:avLst/>
          </a:prstGeom>
        </p:spPr>
        <p:txBody>
          <a:bodyPr wrap="none">
            <a:spAutoFit/>
          </a:bodyPr>
          <a:lstStyle/>
          <a:p>
            <a:r>
              <a:rPr lang="en-US" b="1" u="sng" dirty="0"/>
              <a:t>InSAR: Interferometric SAR from differencing two phase images</a:t>
            </a:r>
          </a:p>
        </p:txBody>
      </p:sp>
      <p:sp>
        <p:nvSpPr>
          <p:cNvPr id="2" name="Oval 1">
            <a:extLst>
              <a:ext uri="{FF2B5EF4-FFF2-40B4-BE49-F238E27FC236}">
                <a16:creationId xmlns:a16="http://schemas.microsoft.com/office/drawing/2014/main" id="{F9EBD211-DEF4-984E-93B4-D010A21CF6EC}"/>
              </a:ext>
            </a:extLst>
          </p:cNvPr>
          <p:cNvSpPr/>
          <p:nvPr/>
        </p:nvSpPr>
        <p:spPr>
          <a:xfrm>
            <a:off x="2638425" y="4305300"/>
            <a:ext cx="742950" cy="5619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843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3" name="Group 3"/>
          <p:cNvGrpSpPr>
            <a:grpSpLocks/>
          </p:cNvGrpSpPr>
          <p:nvPr/>
        </p:nvGrpSpPr>
        <p:grpSpPr bwMode="auto">
          <a:xfrm rot="3489512">
            <a:off x="681038" y="4652962"/>
            <a:ext cx="3048000" cy="142875"/>
            <a:chOff x="1104" y="2976"/>
            <a:chExt cx="3744" cy="176"/>
          </a:xfrm>
        </p:grpSpPr>
        <p:grpSp>
          <p:nvGrpSpPr>
            <p:cNvPr id="35882" name="Group 4"/>
            <p:cNvGrpSpPr>
              <a:grpSpLocks/>
            </p:cNvGrpSpPr>
            <p:nvPr/>
          </p:nvGrpSpPr>
          <p:grpSpPr bwMode="auto">
            <a:xfrm>
              <a:off x="1104" y="2976"/>
              <a:ext cx="1872" cy="176"/>
              <a:chOff x="1056" y="2112"/>
              <a:chExt cx="4608" cy="432"/>
            </a:xfrm>
          </p:grpSpPr>
          <p:grpSp>
            <p:nvGrpSpPr>
              <p:cNvPr id="35898" name="Group 5"/>
              <p:cNvGrpSpPr>
                <a:grpSpLocks/>
              </p:cNvGrpSpPr>
              <p:nvPr/>
            </p:nvGrpSpPr>
            <p:grpSpPr bwMode="auto">
              <a:xfrm>
                <a:off x="1056" y="2112"/>
                <a:ext cx="2304" cy="432"/>
                <a:chOff x="1056" y="2112"/>
                <a:chExt cx="2304" cy="432"/>
              </a:xfrm>
            </p:grpSpPr>
            <p:grpSp>
              <p:nvGrpSpPr>
                <p:cNvPr id="35906" name="Group 6"/>
                <p:cNvGrpSpPr>
                  <a:grpSpLocks/>
                </p:cNvGrpSpPr>
                <p:nvPr/>
              </p:nvGrpSpPr>
              <p:grpSpPr bwMode="auto">
                <a:xfrm>
                  <a:off x="1056" y="2112"/>
                  <a:ext cx="1152" cy="432"/>
                  <a:chOff x="1056" y="1872"/>
                  <a:chExt cx="1152" cy="672"/>
                </a:xfrm>
              </p:grpSpPr>
              <p:sp>
                <p:nvSpPr>
                  <p:cNvPr id="38919" name="Freeform 7"/>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0" name="Freeform 8"/>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907" name="Group 9"/>
                <p:cNvGrpSpPr>
                  <a:grpSpLocks/>
                </p:cNvGrpSpPr>
                <p:nvPr/>
              </p:nvGrpSpPr>
              <p:grpSpPr bwMode="auto">
                <a:xfrm>
                  <a:off x="2208" y="2112"/>
                  <a:ext cx="1152" cy="432"/>
                  <a:chOff x="1056" y="1872"/>
                  <a:chExt cx="1152" cy="672"/>
                </a:xfrm>
              </p:grpSpPr>
              <p:sp>
                <p:nvSpPr>
                  <p:cNvPr id="38922" name="Freeform 10"/>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3" name="Freeform 11"/>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99" name="Group 12"/>
              <p:cNvGrpSpPr>
                <a:grpSpLocks/>
              </p:cNvGrpSpPr>
              <p:nvPr/>
            </p:nvGrpSpPr>
            <p:grpSpPr bwMode="auto">
              <a:xfrm>
                <a:off x="3360" y="2112"/>
                <a:ext cx="2304" cy="432"/>
                <a:chOff x="1056" y="2112"/>
                <a:chExt cx="2304" cy="432"/>
              </a:xfrm>
            </p:grpSpPr>
            <p:grpSp>
              <p:nvGrpSpPr>
                <p:cNvPr id="35900" name="Group 13"/>
                <p:cNvGrpSpPr>
                  <a:grpSpLocks/>
                </p:cNvGrpSpPr>
                <p:nvPr/>
              </p:nvGrpSpPr>
              <p:grpSpPr bwMode="auto">
                <a:xfrm>
                  <a:off x="1056" y="2112"/>
                  <a:ext cx="1152" cy="432"/>
                  <a:chOff x="1056" y="1872"/>
                  <a:chExt cx="1152" cy="672"/>
                </a:xfrm>
              </p:grpSpPr>
              <p:sp>
                <p:nvSpPr>
                  <p:cNvPr id="38926" name="Freeform 14"/>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7" name="Freeform 15"/>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901" name="Group 16"/>
                <p:cNvGrpSpPr>
                  <a:grpSpLocks/>
                </p:cNvGrpSpPr>
                <p:nvPr/>
              </p:nvGrpSpPr>
              <p:grpSpPr bwMode="auto">
                <a:xfrm>
                  <a:off x="2208" y="2112"/>
                  <a:ext cx="1152" cy="432"/>
                  <a:chOff x="1056" y="1872"/>
                  <a:chExt cx="1152" cy="672"/>
                </a:xfrm>
              </p:grpSpPr>
              <p:sp>
                <p:nvSpPr>
                  <p:cNvPr id="38929" name="Freeform 17"/>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0" name="Freeform 18"/>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5883" name="Group 19"/>
            <p:cNvGrpSpPr>
              <a:grpSpLocks/>
            </p:cNvGrpSpPr>
            <p:nvPr/>
          </p:nvGrpSpPr>
          <p:grpSpPr bwMode="auto">
            <a:xfrm>
              <a:off x="2976" y="2976"/>
              <a:ext cx="1872" cy="176"/>
              <a:chOff x="1056" y="2112"/>
              <a:chExt cx="4608" cy="432"/>
            </a:xfrm>
          </p:grpSpPr>
          <p:grpSp>
            <p:nvGrpSpPr>
              <p:cNvPr id="35884" name="Group 20"/>
              <p:cNvGrpSpPr>
                <a:grpSpLocks/>
              </p:cNvGrpSpPr>
              <p:nvPr/>
            </p:nvGrpSpPr>
            <p:grpSpPr bwMode="auto">
              <a:xfrm>
                <a:off x="1056" y="2112"/>
                <a:ext cx="2304" cy="432"/>
                <a:chOff x="1056" y="2112"/>
                <a:chExt cx="2304" cy="432"/>
              </a:xfrm>
            </p:grpSpPr>
            <p:grpSp>
              <p:nvGrpSpPr>
                <p:cNvPr id="35892" name="Group 21"/>
                <p:cNvGrpSpPr>
                  <a:grpSpLocks/>
                </p:cNvGrpSpPr>
                <p:nvPr/>
              </p:nvGrpSpPr>
              <p:grpSpPr bwMode="auto">
                <a:xfrm>
                  <a:off x="1056" y="2112"/>
                  <a:ext cx="1152" cy="432"/>
                  <a:chOff x="1056" y="1872"/>
                  <a:chExt cx="1152" cy="672"/>
                </a:xfrm>
              </p:grpSpPr>
              <p:sp>
                <p:nvSpPr>
                  <p:cNvPr id="38934" name="Freeform 22"/>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5" name="Freeform 23"/>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93" name="Group 24"/>
                <p:cNvGrpSpPr>
                  <a:grpSpLocks/>
                </p:cNvGrpSpPr>
                <p:nvPr/>
              </p:nvGrpSpPr>
              <p:grpSpPr bwMode="auto">
                <a:xfrm>
                  <a:off x="2208" y="2112"/>
                  <a:ext cx="1152" cy="432"/>
                  <a:chOff x="1056" y="1872"/>
                  <a:chExt cx="1152" cy="672"/>
                </a:xfrm>
              </p:grpSpPr>
              <p:sp>
                <p:nvSpPr>
                  <p:cNvPr id="38937" name="Freeform 25"/>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8" name="Freeform 26"/>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85" name="Group 27"/>
              <p:cNvGrpSpPr>
                <a:grpSpLocks/>
              </p:cNvGrpSpPr>
              <p:nvPr/>
            </p:nvGrpSpPr>
            <p:grpSpPr bwMode="auto">
              <a:xfrm>
                <a:off x="3360" y="2112"/>
                <a:ext cx="2304" cy="432"/>
                <a:chOff x="1056" y="2112"/>
                <a:chExt cx="2304" cy="432"/>
              </a:xfrm>
            </p:grpSpPr>
            <p:grpSp>
              <p:nvGrpSpPr>
                <p:cNvPr id="35886" name="Group 28"/>
                <p:cNvGrpSpPr>
                  <a:grpSpLocks/>
                </p:cNvGrpSpPr>
                <p:nvPr/>
              </p:nvGrpSpPr>
              <p:grpSpPr bwMode="auto">
                <a:xfrm>
                  <a:off x="1056" y="2112"/>
                  <a:ext cx="1152" cy="432"/>
                  <a:chOff x="1056" y="1872"/>
                  <a:chExt cx="1152" cy="672"/>
                </a:xfrm>
              </p:grpSpPr>
              <p:sp>
                <p:nvSpPr>
                  <p:cNvPr id="38941" name="Freeform 29"/>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42" name="Freeform 30"/>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87" name="Group 31"/>
                <p:cNvGrpSpPr>
                  <a:grpSpLocks/>
                </p:cNvGrpSpPr>
                <p:nvPr/>
              </p:nvGrpSpPr>
              <p:grpSpPr bwMode="auto">
                <a:xfrm>
                  <a:off x="2208" y="2112"/>
                  <a:ext cx="1152" cy="432"/>
                  <a:chOff x="1056" y="1872"/>
                  <a:chExt cx="1152" cy="672"/>
                </a:xfrm>
              </p:grpSpPr>
              <p:sp>
                <p:nvSpPr>
                  <p:cNvPr id="38944" name="Freeform 32"/>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45" name="Freeform 33"/>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pic>
        <p:nvPicPr>
          <p:cNvPr id="38946" name="Picture 3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141538"/>
            <a:ext cx="2120900" cy="2201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8947" name="Freeform 35"/>
          <p:cNvSpPr>
            <a:spLocks/>
          </p:cNvSpPr>
          <p:nvPr/>
        </p:nvSpPr>
        <p:spPr bwMode="auto">
          <a:xfrm>
            <a:off x="1371600" y="5791200"/>
            <a:ext cx="3276600" cy="762000"/>
          </a:xfrm>
          <a:custGeom>
            <a:avLst/>
            <a:gdLst>
              <a:gd name="T0" fmla="*/ 0 w 2736"/>
              <a:gd name="T1" fmla="*/ 672 h 672"/>
              <a:gd name="T2" fmla="*/ 0 w 2736"/>
              <a:gd name="T3" fmla="*/ 96 h 672"/>
              <a:gd name="T4" fmla="*/ 144 w 2736"/>
              <a:gd name="T5" fmla="*/ 96 h 672"/>
              <a:gd name="T6" fmla="*/ 288 w 2736"/>
              <a:gd name="T7" fmla="*/ 144 h 672"/>
              <a:gd name="T8" fmla="*/ 432 w 2736"/>
              <a:gd name="T9" fmla="*/ 240 h 672"/>
              <a:gd name="T10" fmla="*/ 672 w 2736"/>
              <a:gd name="T11" fmla="*/ 192 h 672"/>
              <a:gd name="T12" fmla="*/ 720 w 2736"/>
              <a:gd name="T13" fmla="*/ 144 h 672"/>
              <a:gd name="T14" fmla="*/ 816 w 2736"/>
              <a:gd name="T15" fmla="*/ 96 h 672"/>
              <a:gd name="T16" fmla="*/ 864 w 2736"/>
              <a:gd name="T17" fmla="*/ 0 h 672"/>
              <a:gd name="T18" fmla="*/ 1008 w 2736"/>
              <a:gd name="T19" fmla="*/ 0 h 672"/>
              <a:gd name="T20" fmla="*/ 1056 w 2736"/>
              <a:gd name="T21" fmla="*/ 48 h 672"/>
              <a:gd name="T22" fmla="*/ 1104 w 2736"/>
              <a:gd name="T23" fmla="*/ 96 h 672"/>
              <a:gd name="T24" fmla="*/ 1152 w 2736"/>
              <a:gd name="T25" fmla="*/ 144 h 672"/>
              <a:gd name="T26" fmla="*/ 1200 w 2736"/>
              <a:gd name="T27" fmla="*/ 144 h 672"/>
              <a:gd name="T28" fmla="*/ 1344 w 2736"/>
              <a:gd name="T29" fmla="*/ 192 h 672"/>
              <a:gd name="T30" fmla="*/ 1440 w 2736"/>
              <a:gd name="T31" fmla="*/ 192 h 672"/>
              <a:gd name="T32" fmla="*/ 1488 w 2736"/>
              <a:gd name="T33" fmla="*/ 192 h 672"/>
              <a:gd name="T34" fmla="*/ 1536 w 2736"/>
              <a:gd name="T35" fmla="*/ 144 h 672"/>
              <a:gd name="T36" fmla="*/ 1632 w 2736"/>
              <a:gd name="T37" fmla="*/ 96 h 672"/>
              <a:gd name="T38" fmla="*/ 1680 w 2736"/>
              <a:gd name="T39" fmla="*/ 48 h 672"/>
              <a:gd name="T40" fmla="*/ 1680 w 2736"/>
              <a:gd name="T41" fmla="*/ 0 h 672"/>
              <a:gd name="T42" fmla="*/ 1728 w 2736"/>
              <a:gd name="T43" fmla="*/ 0 h 672"/>
              <a:gd name="T44" fmla="*/ 1776 w 2736"/>
              <a:gd name="T45" fmla="*/ 0 h 672"/>
              <a:gd name="T46" fmla="*/ 1824 w 2736"/>
              <a:gd name="T47" fmla="*/ 0 h 672"/>
              <a:gd name="T48" fmla="*/ 1872 w 2736"/>
              <a:gd name="T49" fmla="*/ 0 h 672"/>
              <a:gd name="T50" fmla="*/ 2016 w 2736"/>
              <a:gd name="T51" fmla="*/ 48 h 672"/>
              <a:gd name="T52" fmla="*/ 2256 w 2736"/>
              <a:gd name="T53" fmla="*/ 192 h 672"/>
              <a:gd name="T54" fmla="*/ 2544 w 2736"/>
              <a:gd name="T55" fmla="*/ 96 h 672"/>
              <a:gd name="T56" fmla="*/ 2736 w 2736"/>
              <a:gd name="T57" fmla="*/ 144 h 672"/>
              <a:gd name="T58" fmla="*/ 2736 w 2736"/>
              <a:gd name="T59" fmla="*/ 672 h 672"/>
              <a:gd name="T60" fmla="*/ 720 w 2736"/>
              <a:gd name="T61"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6" h="672">
                <a:moveTo>
                  <a:pt x="0" y="672"/>
                </a:moveTo>
                <a:lnTo>
                  <a:pt x="0" y="96"/>
                </a:lnTo>
                <a:lnTo>
                  <a:pt x="144" y="96"/>
                </a:lnTo>
                <a:lnTo>
                  <a:pt x="288" y="144"/>
                </a:lnTo>
                <a:lnTo>
                  <a:pt x="432" y="240"/>
                </a:lnTo>
                <a:lnTo>
                  <a:pt x="672" y="192"/>
                </a:lnTo>
                <a:lnTo>
                  <a:pt x="720" y="144"/>
                </a:lnTo>
                <a:lnTo>
                  <a:pt x="816" y="96"/>
                </a:lnTo>
                <a:lnTo>
                  <a:pt x="864" y="0"/>
                </a:lnTo>
                <a:lnTo>
                  <a:pt x="1008" y="0"/>
                </a:lnTo>
                <a:lnTo>
                  <a:pt x="1056" y="48"/>
                </a:lnTo>
                <a:lnTo>
                  <a:pt x="1104" y="96"/>
                </a:lnTo>
                <a:lnTo>
                  <a:pt x="1152" y="144"/>
                </a:lnTo>
                <a:lnTo>
                  <a:pt x="1200" y="144"/>
                </a:lnTo>
                <a:lnTo>
                  <a:pt x="1344" y="192"/>
                </a:lnTo>
                <a:lnTo>
                  <a:pt x="1440" y="192"/>
                </a:lnTo>
                <a:lnTo>
                  <a:pt x="1488" y="192"/>
                </a:lnTo>
                <a:lnTo>
                  <a:pt x="1536" y="144"/>
                </a:lnTo>
                <a:lnTo>
                  <a:pt x="1632" y="96"/>
                </a:lnTo>
                <a:lnTo>
                  <a:pt x="1680" y="48"/>
                </a:lnTo>
                <a:lnTo>
                  <a:pt x="1680" y="0"/>
                </a:lnTo>
                <a:lnTo>
                  <a:pt x="1728" y="0"/>
                </a:lnTo>
                <a:lnTo>
                  <a:pt x="1776" y="0"/>
                </a:lnTo>
                <a:lnTo>
                  <a:pt x="1824" y="0"/>
                </a:lnTo>
                <a:lnTo>
                  <a:pt x="1872" y="0"/>
                </a:lnTo>
                <a:lnTo>
                  <a:pt x="2016" y="48"/>
                </a:lnTo>
                <a:lnTo>
                  <a:pt x="2256" y="192"/>
                </a:lnTo>
                <a:lnTo>
                  <a:pt x="2544" y="96"/>
                </a:lnTo>
                <a:lnTo>
                  <a:pt x="2736" y="144"/>
                </a:lnTo>
                <a:lnTo>
                  <a:pt x="2736" y="672"/>
                </a:lnTo>
                <a:lnTo>
                  <a:pt x="720" y="672"/>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 xmlns:a14="http://schemas.microsoft.com/office/drawing/2010/main" w="38100" cap="flat" cmpd="sng">
                <a:solidFill>
                  <a:srgbClr val="009900"/>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82" name="Rectangle 70"/>
          <p:cNvSpPr>
            <a:spLocks noGrp="1" noChangeArrowheads="1"/>
          </p:cNvSpPr>
          <p:nvPr>
            <p:ph type="title"/>
          </p:nvPr>
        </p:nvSpPr>
        <p:spPr>
          <a:xfrm>
            <a:off x="685800" y="381000"/>
            <a:ext cx="7772400" cy="1143000"/>
          </a:xfrm>
        </p:spPr>
        <p:txBody>
          <a:bodyPr anchor="t"/>
          <a:lstStyle/>
          <a:p>
            <a:pPr eaLnBrk="1" hangingPunct="1">
              <a:defRPr/>
            </a:pPr>
            <a:r>
              <a:rPr lang="en-US" sz="4400" dirty="0">
                <a:latin typeface="Calibri"/>
                <a:cs typeface="Calibri"/>
              </a:rPr>
              <a:t>Another view</a:t>
            </a:r>
          </a:p>
        </p:txBody>
      </p:sp>
      <p:cxnSp>
        <p:nvCxnSpPr>
          <p:cNvPr id="3" name="Straight Arrow Connector 2"/>
          <p:cNvCxnSpPr/>
          <p:nvPr/>
        </p:nvCxnSpPr>
        <p:spPr>
          <a:xfrm>
            <a:off x="3821373" y="3389511"/>
            <a:ext cx="0" cy="2548055"/>
          </a:xfrm>
          <a:prstGeom prst="straightConnector1">
            <a:avLst/>
          </a:prstGeom>
          <a:ln w="762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961172" y="4366408"/>
            <a:ext cx="1261283" cy="461665"/>
          </a:xfrm>
          <a:prstGeom prst="rect">
            <a:avLst/>
          </a:prstGeom>
          <a:noFill/>
        </p:spPr>
        <p:txBody>
          <a:bodyPr wrap="none" rtlCol="0">
            <a:spAutoFit/>
          </a:bodyPr>
          <a:lstStyle/>
          <a:p>
            <a:r>
              <a:rPr lang="en-US" sz="2400" dirty="0"/>
              <a:t>~780 km</a:t>
            </a:r>
          </a:p>
        </p:txBody>
      </p:sp>
      <p:cxnSp>
        <p:nvCxnSpPr>
          <p:cNvPr id="6" name="Straight Arrow Connector 5"/>
          <p:cNvCxnSpPr/>
          <p:nvPr/>
        </p:nvCxnSpPr>
        <p:spPr>
          <a:xfrm>
            <a:off x="1822043" y="3705599"/>
            <a:ext cx="203245" cy="399264"/>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90698" y="3485906"/>
            <a:ext cx="939530" cy="461665"/>
          </a:xfrm>
          <a:prstGeom prst="rect">
            <a:avLst/>
          </a:prstGeom>
          <a:noFill/>
        </p:spPr>
        <p:txBody>
          <a:bodyPr wrap="none" rtlCol="0">
            <a:spAutoFit/>
          </a:bodyPr>
          <a:lstStyle/>
          <a:p>
            <a:r>
              <a:rPr lang="en-US" sz="2400" dirty="0"/>
              <a:t>~6 cm</a:t>
            </a:r>
          </a:p>
        </p:txBody>
      </p:sp>
      <p:sp>
        <p:nvSpPr>
          <p:cNvPr id="77" name="TextBox 76"/>
          <p:cNvSpPr txBox="1"/>
          <p:nvPr/>
        </p:nvSpPr>
        <p:spPr>
          <a:xfrm>
            <a:off x="3774241" y="1979491"/>
            <a:ext cx="5302913" cy="954107"/>
          </a:xfrm>
          <a:prstGeom prst="rect">
            <a:avLst/>
          </a:prstGeom>
          <a:noFill/>
        </p:spPr>
        <p:txBody>
          <a:bodyPr wrap="square" rtlCol="0">
            <a:spAutoFit/>
          </a:bodyPr>
          <a:lstStyle/>
          <a:p>
            <a:r>
              <a:rPr lang="en-US" sz="2800" dirty="0">
                <a:latin typeface="Calibri"/>
                <a:cs typeface="Calibri"/>
              </a:rPr>
              <a:t>Phase is a function of the distance from the satellite to the ground.</a:t>
            </a:r>
          </a:p>
        </p:txBody>
      </p:sp>
      <p:sp>
        <p:nvSpPr>
          <p:cNvPr id="8" name="TextBox 7"/>
          <p:cNvSpPr txBox="1"/>
          <p:nvPr/>
        </p:nvSpPr>
        <p:spPr>
          <a:xfrm>
            <a:off x="114300" y="2271421"/>
            <a:ext cx="716437" cy="369332"/>
          </a:xfrm>
          <a:prstGeom prst="rect">
            <a:avLst/>
          </a:prstGeom>
          <a:noFill/>
        </p:spPr>
        <p:txBody>
          <a:bodyPr wrap="none" rtlCol="0">
            <a:spAutoFit/>
          </a:bodyPr>
          <a:lstStyle/>
          <a:p>
            <a:r>
              <a:rPr lang="en-US" dirty="0"/>
              <a:t>ERS-1</a:t>
            </a:r>
          </a:p>
        </p:txBody>
      </p:sp>
    </p:spTree>
    <p:extLst>
      <p:ext uri="{BB962C8B-B14F-4D97-AF65-F5344CB8AC3E}">
        <p14:creationId xmlns:p14="http://schemas.microsoft.com/office/powerpoint/2010/main" val="242048947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reeform 2"/>
          <p:cNvSpPr>
            <a:spLocks/>
          </p:cNvSpPr>
          <p:nvPr/>
        </p:nvSpPr>
        <p:spPr bwMode="auto">
          <a:xfrm>
            <a:off x="5334000" y="5791200"/>
            <a:ext cx="3276600" cy="762000"/>
          </a:xfrm>
          <a:custGeom>
            <a:avLst/>
            <a:gdLst>
              <a:gd name="T0" fmla="*/ 0 w 2736"/>
              <a:gd name="T1" fmla="*/ 672 h 672"/>
              <a:gd name="T2" fmla="*/ 0 w 2736"/>
              <a:gd name="T3" fmla="*/ 96 h 672"/>
              <a:gd name="T4" fmla="*/ 144 w 2736"/>
              <a:gd name="T5" fmla="*/ 96 h 672"/>
              <a:gd name="T6" fmla="*/ 288 w 2736"/>
              <a:gd name="T7" fmla="*/ 144 h 672"/>
              <a:gd name="T8" fmla="*/ 432 w 2736"/>
              <a:gd name="T9" fmla="*/ 240 h 672"/>
              <a:gd name="T10" fmla="*/ 672 w 2736"/>
              <a:gd name="T11" fmla="*/ 192 h 672"/>
              <a:gd name="T12" fmla="*/ 720 w 2736"/>
              <a:gd name="T13" fmla="*/ 144 h 672"/>
              <a:gd name="T14" fmla="*/ 816 w 2736"/>
              <a:gd name="T15" fmla="*/ 96 h 672"/>
              <a:gd name="T16" fmla="*/ 864 w 2736"/>
              <a:gd name="T17" fmla="*/ 0 h 672"/>
              <a:gd name="T18" fmla="*/ 1008 w 2736"/>
              <a:gd name="T19" fmla="*/ 0 h 672"/>
              <a:gd name="T20" fmla="*/ 1056 w 2736"/>
              <a:gd name="T21" fmla="*/ 48 h 672"/>
              <a:gd name="T22" fmla="*/ 1104 w 2736"/>
              <a:gd name="T23" fmla="*/ 96 h 672"/>
              <a:gd name="T24" fmla="*/ 1152 w 2736"/>
              <a:gd name="T25" fmla="*/ 144 h 672"/>
              <a:gd name="T26" fmla="*/ 1200 w 2736"/>
              <a:gd name="T27" fmla="*/ 144 h 672"/>
              <a:gd name="T28" fmla="*/ 1344 w 2736"/>
              <a:gd name="T29" fmla="*/ 192 h 672"/>
              <a:gd name="T30" fmla="*/ 1440 w 2736"/>
              <a:gd name="T31" fmla="*/ 192 h 672"/>
              <a:gd name="T32" fmla="*/ 1488 w 2736"/>
              <a:gd name="T33" fmla="*/ 192 h 672"/>
              <a:gd name="T34" fmla="*/ 1536 w 2736"/>
              <a:gd name="T35" fmla="*/ 144 h 672"/>
              <a:gd name="T36" fmla="*/ 1632 w 2736"/>
              <a:gd name="T37" fmla="*/ 96 h 672"/>
              <a:gd name="T38" fmla="*/ 1680 w 2736"/>
              <a:gd name="T39" fmla="*/ 48 h 672"/>
              <a:gd name="T40" fmla="*/ 1680 w 2736"/>
              <a:gd name="T41" fmla="*/ 0 h 672"/>
              <a:gd name="T42" fmla="*/ 1728 w 2736"/>
              <a:gd name="T43" fmla="*/ 0 h 672"/>
              <a:gd name="T44" fmla="*/ 1776 w 2736"/>
              <a:gd name="T45" fmla="*/ 0 h 672"/>
              <a:gd name="T46" fmla="*/ 1824 w 2736"/>
              <a:gd name="T47" fmla="*/ 0 h 672"/>
              <a:gd name="T48" fmla="*/ 1872 w 2736"/>
              <a:gd name="T49" fmla="*/ 0 h 672"/>
              <a:gd name="T50" fmla="*/ 2016 w 2736"/>
              <a:gd name="T51" fmla="*/ 48 h 672"/>
              <a:gd name="T52" fmla="*/ 2256 w 2736"/>
              <a:gd name="T53" fmla="*/ 192 h 672"/>
              <a:gd name="T54" fmla="*/ 2544 w 2736"/>
              <a:gd name="T55" fmla="*/ 96 h 672"/>
              <a:gd name="T56" fmla="*/ 2736 w 2736"/>
              <a:gd name="T57" fmla="*/ 144 h 672"/>
              <a:gd name="T58" fmla="*/ 2736 w 2736"/>
              <a:gd name="T59" fmla="*/ 672 h 672"/>
              <a:gd name="T60" fmla="*/ 720 w 2736"/>
              <a:gd name="T61"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6" h="672">
                <a:moveTo>
                  <a:pt x="0" y="672"/>
                </a:moveTo>
                <a:lnTo>
                  <a:pt x="0" y="96"/>
                </a:lnTo>
                <a:lnTo>
                  <a:pt x="144" y="96"/>
                </a:lnTo>
                <a:lnTo>
                  <a:pt x="288" y="144"/>
                </a:lnTo>
                <a:lnTo>
                  <a:pt x="432" y="240"/>
                </a:lnTo>
                <a:lnTo>
                  <a:pt x="672" y="192"/>
                </a:lnTo>
                <a:lnTo>
                  <a:pt x="720" y="144"/>
                </a:lnTo>
                <a:lnTo>
                  <a:pt x="816" y="96"/>
                </a:lnTo>
                <a:lnTo>
                  <a:pt x="864" y="0"/>
                </a:lnTo>
                <a:lnTo>
                  <a:pt x="1008" y="0"/>
                </a:lnTo>
                <a:lnTo>
                  <a:pt x="1056" y="48"/>
                </a:lnTo>
                <a:lnTo>
                  <a:pt x="1104" y="96"/>
                </a:lnTo>
                <a:lnTo>
                  <a:pt x="1152" y="144"/>
                </a:lnTo>
                <a:lnTo>
                  <a:pt x="1200" y="144"/>
                </a:lnTo>
                <a:lnTo>
                  <a:pt x="1344" y="192"/>
                </a:lnTo>
                <a:lnTo>
                  <a:pt x="1440" y="192"/>
                </a:lnTo>
                <a:lnTo>
                  <a:pt x="1488" y="192"/>
                </a:lnTo>
                <a:lnTo>
                  <a:pt x="1536" y="144"/>
                </a:lnTo>
                <a:lnTo>
                  <a:pt x="1632" y="96"/>
                </a:lnTo>
                <a:lnTo>
                  <a:pt x="1680" y="48"/>
                </a:lnTo>
                <a:lnTo>
                  <a:pt x="1680" y="0"/>
                </a:lnTo>
                <a:lnTo>
                  <a:pt x="1728" y="0"/>
                </a:lnTo>
                <a:lnTo>
                  <a:pt x="1776" y="0"/>
                </a:lnTo>
                <a:lnTo>
                  <a:pt x="1824" y="0"/>
                </a:lnTo>
                <a:lnTo>
                  <a:pt x="1872" y="0"/>
                </a:lnTo>
                <a:lnTo>
                  <a:pt x="2016" y="48"/>
                </a:lnTo>
                <a:lnTo>
                  <a:pt x="2256" y="192"/>
                </a:lnTo>
                <a:lnTo>
                  <a:pt x="2544" y="96"/>
                </a:lnTo>
                <a:lnTo>
                  <a:pt x="2736" y="144"/>
                </a:lnTo>
                <a:lnTo>
                  <a:pt x="2736" y="672"/>
                </a:lnTo>
                <a:lnTo>
                  <a:pt x="720" y="672"/>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 xmlns:a14="http://schemas.microsoft.com/office/drawing/2010/main" w="38100" cap="flat" cmpd="sng">
                <a:solidFill>
                  <a:srgbClr val="009900"/>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35843" name="Group 3"/>
          <p:cNvGrpSpPr>
            <a:grpSpLocks/>
          </p:cNvGrpSpPr>
          <p:nvPr/>
        </p:nvGrpSpPr>
        <p:grpSpPr bwMode="auto">
          <a:xfrm rot="3489512">
            <a:off x="681038" y="4652962"/>
            <a:ext cx="3048000" cy="142875"/>
            <a:chOff x="1104" y="2976"/>
            <a:chExt cx="3744" cy="176"/>
          </a:xfrm>
        </p:grpSpPr>
        <p:grpSp>
          <p:nvGrpSpPr>
            <p:cNvPr id="35882" name="Group 4"/>
            <p:cNvGrpSpPr>
              <a:grpSpLocks/>
            </p:cNvGrpSpPr>
            <p:nvPr/>
          </p:nvGrpSpPr>
          <p:grpSpPr bwMode="auto">
            <a:xfrm>
              <a:off x="1104" y="2976"/>
              <a:ext cx="1872" cy="176"/>
              <a:chOff x="1056" y="2112"/>
              <a:chExt cx="4608" cy="432"/>
            </a:xfrm>
          </p:grpSpPr>
          <p:grpSp>
            <p:nvGrpSpPr>
              <p:cNvPr id="35898" name="Group 5"/>
              <p:cNvGrpSpPr>
                <a:grpSpLocks/>
              </p:cNvGrpSpPr>
              <p:nvPr/>
            </p:nvGrpSpPr>
            <p:grpSpPr bwMode="auto">
              <a:xfrm>
                <a:off x="1056" y="2112"/>
                <a:ext cx="2304" cy="432"/>
                <a:chOff x="1056" y="2112"/>
                <a:chExt cx="2304" cy="432"/>
              </a:xfrm>
            </p:grpSpPr>
            <p:grpSp>
              <p:nvGrpSpPr>
                <p:cNvPr id="35906" name="Group 6"/>
                <p:cNvGrpSpPr>
                  <a:grpSpLocks/>
                </p:cNvGrpSpPr>
                <p:nvPr/>
              </p:nvGrpSpPr>
              <p:grpSpPr bwMode="auto">
                <a:xfrm>
                  <a:off x="1056" y="2112"/>
                  <a:ext cx="1152" cy="432"/>
                  <a:chOff x="1056" y="1872"/>
                  <a:chExt cx="1152" cy="672"/>
                </a:xfrm>
              </p:grpSpPr>
              <p:sp>
                <p:nvSpPr>
                  <p:cNvPr id="38919" name="Freeform 7"/>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0" name="Freeform 8"/>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907" name="Group 9"/>
                <p:cNvGrpSpPr>
                  <a:grpSpLocks/>
                </p:cNvGrpSpPr>
                <p:nvPr/>
              </p:nvGrpSpPr>
              <p:grpSpPr bwMode="auto">
                <a:xfrm>
                  <a:off x="2208" y="2112"/>
                  <a:ext cx="1152" cy="432"/>
                  <a:chOff x="1056" y="1872"/>
                  <a:chExt cx="1152" cy="672"/>
                </a:xfrm>
              </p:grpSpPr>
              <p:sp>
                <p:nvSpPr>
                  <p:cNvPr id="38922" name="Freeform 10"/>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3" name="Freeform 11"/>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99" name="Group 12"/>
              <p:cNvGrpSpPr>
                <a:grpSpLocks/>
              </p:cNvGrpSpPr>
              <p:nvPr/>
            </p:nvGrpSpPr>
            <p:grpSpPr bwMode="auto">
              <a:xfrm>
                <a:off x="3360" y="2112"/>
                <a:ext cx="2304" cy="432"/>
                <a:chOff x="1056" y="2112"/>
                <a:chExt cx="2304" cy="432"/>
              </a:xfrm>
            </p:grpSpPr>
            <p:grpSp>
              <p:nvGrpSpPr>
                <p:cNvPr id="35900" name="Group 13"/>
                <p:cNvGrpSpPr>
                  <a:grpSpLocks/>
                </p:cNvGrpSpPr>
                <p:nvPr/>
              </p:nvGrpSpPr>
              <p:grpSpPr bwMode="auto">
                <a:xfrm>
                  <a:off x="1056" y="2112"/>
                  <a:ext cx="1152" cy="432"/>
                  <a:chOff x="1056" y="1872"/>
                  <a:chExt cx="1152" cy="672"/>
                </a:xfrm>
              </p:grpSpPr>
              <p:sp>
                <p:nvSpPr>
                  <p:cNvPr id="38926" name="Freeform 14"/>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27" name="Freeform 15"/>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901" name="Group 16"/>
                <p:cNvGrpSpPr>
                  <a:grpSpLocks/>
                </p:cNvGrpSpPr>
                <p:nvPr/>
              </p:nvGrpSpPr>
              <p:grpSpPr bwMode="auto">
                <a:xfrm>
                  <a:off x="2208" y="2112"/>
                  <a:ext cx="1152" cy="432"/>
                  <a:chOff x="1056" y="1872"/>
                  <a:chExt cx="1152" cy="672"/>
                </a:xfrm>
              </p:grpSpPr>
              <p:sp>
                <p:nvSpPr>
                  <p:cNvPr id="38929" name="Freeform 17"/>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0" name="Freeform 18"/>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5883" name="Group 19"/>
            <p:cNvGrpSpPr>
              <a:grpSpLocks/>
            </p:cNvGrpSpPr>
            <p:nvPr/>
          </p:nvGrpSpPr>
          <p:grpSpPr bwMode="auto">
            <a:xfrm>
              <a:off x="2976" y="2976"/>
              <a:ext cx="1872" cy="176"/>
              <a:chOff x="1056" y="2112"/>
              <a:chExt cx="4608" cy="432"/>
            </a:xfrm>
          </p:grpSpPr>
          <p:grpSp>
            <p:nvGrpSpPr>
              <p:cNvPr id="35884" name="Group 20"/>
              <p:cNvGrpSpPr>
                <a:grpSpLocks/>
              </p:cNvGrpSpPr>
              <p:nvPr/>
            </p:nvGrpSpPr>
            <p:grpSpPr bwMode="auto">
              <a:xfrm>
                <a:off x="1056" y="2112"/>
                <a:ext cx="2304" cy="432"/>
                <a:chOff x="1056" y="2112"/>
                <a:chExt cx="2304" cy="432"/>
              </a:xfrm>
            </p:grpSpPr>
            <p:grpSp>
              <p:nvGrpSpPr>
                <p:cNvPr id="35892" name="Group 21"/>
                <p:cNvGrpSpPr>
                  <a:grpSpLocks/>
                </p:cNvGrpSpPr>
                <p:nvPr/>
              </p:nvGrpSpPr>
              <p:grpSpPr bwMode="auto">
                <a:xfrm>
                  <a:off x="1056" y="2112"/>
                  <a:ext cx="1152" cy="432"/>
                  <a:chOff x="1056" y="1872"/>
                  <a:chExt cx="1152" cy="672"/>
                </a:xfrm>
              </p:grpSpPr>
              <p:sp>
                <p:nvSpPr>
                  <p:cNvPr id="38934" name="Freeform 22"/>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5" name="Freeform 23"/>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93" name="Group 24"/>
                <p:cNvGrpSpPr>
                  <a:grpSpLocks/>
                </p:cNvGrpSpPr>
                <p:nvPr/>
              </p:nvGrpSpPr>
              <p:grpSpPr bwMode="auto">
                <a:xfrm>
                  <a:off x="2208" y="2112"/>
                  <a:ext cx="1152" cy="432"/>
                  <a:chOff x="1056" y="1872"/>
                  <a:chExt cx="1152" cy="672"/>
                </a:xfrm>
              </p:grpSpPr>
              <p:sp>
                <p:nvSpPr>
                  <p:cNvPr id="38937" name="Freeform 25"/>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38" name="Freeform 26"/>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85" name="Group 27"/>
              <p:cNvGrpSpPr>
                <a:grpSpLocks/>
              </p:cNvGrpSpPr>
              <p:nvPr/>
            </p:nvGrpSpPr>
            <p:grpSpPr bwMode="auto">
              <a:xfrm>
                <a:off x="3360" y="2112"/>
                <a:ext cx="2304" cy="432"/>
                <a:chOff x="1056" y="2112"/>
                <a:chExt cx="2304" cy="432"/>
              </a:xfrm>
            </p:grpSpPr>
            <p:grpSp>
              <p:nvGrpSpPr>
                <p:cNvPr id="35886" name="Group 28"/>
                <p:cNvGrpSpPr>
                  <a:grpSpLocks/>
                </p:cNvGrpSpPr>
                <p:nvPr/>
              </p:nvGrpSpPr>
              <p:grpSpPr bwMode="auto">
                <a:xfrm>
                  <a:off x="1056" y="2112"/>
                  <a:ext cx="1152" cy="432"/>
                  <a:chOff x="1056" y="1872"/>
                  <a:chExt cx="1152" cy="672"/>
                </a:xfrm>
              </p:grpSpPr>
              <p:sp>
                <p:nvSpPr>
                  <p:cNvPr id="38941" name="Freeform 29"/>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42" name="Freeform 30"/>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87" name="Group 31"/>
                <p:cNvGrpSpPr>
                  <a:grpSpLocks/>
                </p:cNvGrpSpPr>
                <p:nvPr/>
              </p:nvGrpSpPr>
              <p:grpSpPr bwMode="auto">
                <a:xfrm>
                  <a:off x="2208" y="2112"/>
                  <a:ext cx="1152" cy="432"/>
                  <a:chOff x="1056" y="1872"/>
                  <a:chExt cx="1152" cy="672"/>
                </a:xfrm>
              </p:grpSpPr>
              <p:sp>
                <p:nvSpPr>
                  <p:cNvPr id="38944" name="Freeform 32"/>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45" name="Freeform 33"/>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pic>
        <p:nvPicPr>
          <p:cNvPr id="38946" name="Picture 3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141538"/>
            <a:ext cx="2120900" cy="2201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8947" name="Freeform 35"/>
          <p:cNvSpPr>
            <a:spLocks/>
          </p:cNvSpPr>
          <p:nvPr/>
        </p:nvSpPr>
        <p:spPr bwMode="auto">
          <a:xfrm>
            <a:off x="1371600" y="5791200"/>
            <a:ext cx="3276600" cy="762000"/>
          </a:xfrm>
          <a:custGeom>
            <a:avLst/>
            <a:gdLst>
              <a:gd name="T0" fmla="*/ 0 w 2736"/>
              <a:gd name="T1" fmla="*/ 672 h 672"/>
              <a:gd name="T2" fmla="*/ 0 w 2736"/>
              <a:gd name="T3" fmla="*/ 96 h 672"/>
              <a:gd name="T4" fmla="*/ 144 w 2736"/>
              <a:gd name="T5" fmla="*/ 96 h 672"/>
              <a:gd name="T6" fmla="*/ 288 w 2736"/>
              <a:gd name="T7" fmla="*/ 144 h 672"/>
              <a:gd name="T8" fmla="*/ 432 w 2736"/>
              <a:gd name="T9" fmla="*/ 240 h 672"/>
              <a:gd name="T10" fmla="*/ 672 w 2736"/>
              <a:gd name="T11" fmla="*/ 192 h 672"/>
              <a:gd name="T12" fmla="*/ 720 w 2736"/>
              <a:gd name="T13" fmla="*/ 144 h 672"/>
              <a:gd name="T14" fmla="*/ 816 w 2736"/>
              <a:gd name="T15" fmla="*/ 96 h 672"/>
              <a:gd name="T16" fmla="*/ 864 w 2736"/>
              <a:gd name="T17" fmla="*/ 0 h 672"/>
              <a:gd name="T18" fmla="*/ 1008 w 2736"/>
              <a:gd name="T19" fmla="*/ 0 h 672"/>
              <a:gd name="T20" fmla="*/ 1056 w 2736"/>
              <a:gd name="T21" fmla="*/ 48 h 672"/>
              <a:gd name="T22" fmla="*/ 1104 w 2736"/>
              <a:gd name="T23" fmla="*/ 96 h 672"/>
              <a:gd name="T24" fmla="*/ 1152 w 2736"/>
              <a:gd name="T25" fmla="*/ 144 h 672"/>
              <a:gd name="T26" fmla="*/ 1200 w 2736"/>
              <a:gd name="T27" fmla="*/ 144 h 672"/>
              <a:gd name="T28" fmla="*/ 1344 w 2736"/>
              <a:gd name="T29" fmla="*/ 192 h 672"/>
              <a:gd name="T30" fmla="*/ 1440 w 2736"/>
              <a:gd name="T31" fmla="*/ 192 h 672"/>
              <a:gd name="T32" fmla="*/ 1488 w 2736"/>
              <a:gd name="T33" fmla="*/ 192 h 672"/>
              <a:gd name="T34" fmla="*/ 1536 w 2736"/>
              <a:gd name="T35" fmla="*/ 144 h 672"/>
              <a:gd name="T36" fmla="*/ 1632 w 2736"/>
              <a:gd name="T37" fmla="*/ 96 h 672"/>
              <a:gd name="T38" fmla="*/ 1680 w 2736"/>
              <a:gd name="T39" fmla="*/ 48 h 672"/>
              <a:gd name="T40" fmla="*/ 1680 w 2736"/>
              <a:gd name="T41" fmla="*/ 0 h 672"/>
              <a:gd name="T42" fmla="*/ 1728 w 2736"/>
              <a:gd name="T43" fmla="*/ 0 h 672"/>
              <a:gd name="T44" fmla="*/ 1776 w 2736"/>
              <a:gd name="T45" fmla="*/ 0 h 672"/>
              <a:gd name="T46" fmla="*/ 1824 w 2736"/>
              <a:gd name="T47" fmla="*/ 0 h 672"/>
              <a:gd name="T48" fmla="*/ 1872 w 2736"/>
              <a:gd name="T49" fmla="*/ 0 h 672"/>
              <a:gd name="T50" fmla="*/ 2016 w 2736"/>
              <a:gd name="T51" fmla="*/ 48 h 672"/>
              <a:gd name="T52" fmla="*/ 2256 w 2736"/>
              <a:gd name="T53" fmla="*/ 192 h 672"/>
              <a:gd name="T54" fmla="*/ 2544 w 2736"/>
              <a:gd name="T55" fmla="*/ 96 h 672"/>
              <a:gd name="T56" fmla="*/ 2736 w 2736"/>
              <a:gd name="T57" fmla="*/ 144 h 672"/>
              <a:gd name="T58" fmla="*/ 2736 w 2736"/>
              <a:gd name="T59" fmla="*/ 672 h 672"/>
              <a:gd name="T60" fmla="*/ 720 w 2736"/>
              <a:gd name="T61"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6" h="672">
                <a:moveTo>
                  <a:pt x="0" y="672"/>
                </a:moveTo>
                <a:lnTo>
                  <a:pt x="0" y="96"/>
                </a:lnTo>
                <a:lnTo>
                  <a:pt x="144" y="96"/>
                </a:lnTo>
                <a:lnTo>
                  <a:pt x="288" y="144"/>
                </a:lnTo>
                <a:lnTo>
                  <a:pt x="432" y="240"/>
                </a:lnTo>
                <a:lnTo>
                  <a:pt x="672" y="192"/>
                </a:lnTo>
                <a:lnTo>
                  <a:pt x="720" y="144"/>
                </a:lnTo>
                <a:lnTo>
                  <a:pt x="816" y="96"/>
                </a:lnTo>
                <a:lnTo>
                  <a:pt x="864" y="0"/>
                </a:lnTo>
                <a:lnTo>
                  <a:pt x="1008" y="0"/>
                </a:lnTo>
                <a:lnTo>
                  <a:pt x="1056" y="48"/>
                </a:lnTo>
                <a:lnTo>
                  <a:pt x="1104" y="96"/>
                </a:lnTo>
                <a:lnTo>
                  <a:pt x="1152" y="144"/>
                </a:lnTo>
                <a:lnTo>
                  <a:pt x="1200" y="144"/>
                </a:lnTo>
                <a:lnTo>
                  <a:pt x="1344" y="192"/>
                </a:lnTo>
                <a:lnTo>
                  <a:pt x="1440" y="192"/>
                </a:lnTo>
                <a:lnTo>
                  <a:pt x="1488" y="192"/>
                </a:lnTo>
                <a:lnTo>
                  <a:pt x="1536" y="144"/>
                </a:lnTo>
                <a:lnTo>
                  <a:pt x="1632" y="96"/>
                </a:lnTo>
                <a:lnTo>
                  <a:pt x="1680" y="48"/>
                </a:lnTo>
                <a:lnTo>
                  <a:pt x="1680" y="0"/>
                </a:lnTo>
                <a:lnTo>
                  <a:pt x="1728" y="0"/>
                </a:lnTo>
                <a:lnTo>
                  <a:pt x="1776" y="0"/>
                </a:lnTo>
                <a:lnTo>
                  <a:pt x="1824" y="0"/>
                </a:lnTo>
                <a:lnTo>
                  <a:pt x="1872" y="0"/>
                </a:lnTo>
                <a:lnTo>
                  <a:pt x="2016" y="48"/>
                </a:lnTo>
                <a:lnTo>
                  <a:pt x="2256" y="192"/>
                </a:lnTo>
                <a:lnTo>
                  <a:pt x="2544" y="96"/>
                </a:lnTo>
                <a:lnTo>
                  <a:pt x="2736" y="144"/>
                </a:lnTo>
                <a:lnTo>
                  <a:pt x="2736" y="672"/>
                </a:lnTo>
                <a:lnTo>
                  <a:pt x="720" y="672"/>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 xmlns:a14="http://schemas.microsoft.com/office/drawing/2010/main" w="38100" cap="flat" cmpd="sng">
                <a:solidFill>
                  <a:srgbClr val="009900"/>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pic>
        <p:nvPicPr>
          <p:cNvPr id="38948" name="Picture 3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400" y="2133600"/>
            <a:ext cx="2120900" cy="2201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35847" name="Group 37"/>
          <p:cNvGrpSpPr>
            <a:grpSpLocks/>
          </p:cNvGrpSpPr>
          <p:nvPr/>
        </p:nvGrpSpPr>
        <p:grpSpPr bwMode="auto">
          <a:xfrm rot="3489512">
            <a:off x="4643438" y="4645025"/>
            <a:ext cx="3048000" cy="142875"/>
            <a:chOff x="1104" y="2976"/>
            <a:chExt cx="3744" cy="176"/>
          </a:xfrm>
        </p:grpSpPr>
        <p:grpSp>
          <p:nvGrpSpPr>
            <p:cNvPr id="35852" name="Group 38"/>
            <p:cNvGrpSpPr>
              <a:grpSpLocks/>
            </p:cNvGrpSpPr>
            <p:nvPr/>
          </p:nvGrpSpPr>
          <p:grpSpPr bwMode="auto">
            <a:xfrm>
              <a:off x="1104" y="2976"/>
              <a:ext cx="1872" cy="176"/>
              <a:chOff x="1056" y="2112"/>
              <a:chExt cx="4608" cy="432"/>
            </a:xfrm>
          </p:grpSpPr>
          <p:grpSp>
            <p:nvGrpSpPr>
              <p:cNvPr id="35868" name="Group 39"/>
              <p:cNvGrpSpPr>
                <a:grpSpLocks/>
              </p:cNvGrpSpPr>
              <p:nvPr/>
            </p:nvGrpSpPr>
            <p:grpSpPr bwMode="auto">
              <a:xfrm>
                <a:off x="1056" y="2112"/>
                <a:ext cx="2304" cy="432"/>
                <a:chOff x="1056" y="2112"/>
                <a:chExt cx="2304" cy="432"/>
              </a:xfrm>
            </p:grpSpPr>
            <p:grpSp>
              <p:nvGrpSpPr>
                <p:cNvPr id="35876" name="Group 40"/>
                <p:cNvGrpSpPr>
                  <a:grpSpLocks/>
                </p:cNvGrpSpPr>
                <p:nvPr/>
              </p:nvGrpSpPr>
              <p:grpSpPr bwMode="auto">
                <a:xfrm>
                  <a:off x="1056" y="2112"/>
                  <a:ext cx="1152" cy="432"/>
                  <a:chOff x="1056" y="1872"/>
                  <a:chExt cx="1152" cy="672"/>
                </a:xfrm>
              </p:grpSpPr>
              <p:sp>
                <p:nvSpPr>
                  <p:cNvPr id="38953" name="Freeform 41"/>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54" name="Freeform 42"/>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77" name="Group 43"/>
                <p:cNvGrpSpPr>
                  <a:grpSpLocks/>
                </p:cNvGrpSpPr>
                <p:nvPr/>
              </p:nvGrpSpPr>
              <p:grpSpPr bwMode="auto">
                <a:xfrm>
                  <a:off x="2208" y="2112"/>
                  <a:ext cx="1152" cy="432"/>
                  <a:chOff x="1056" y="1872"/>
                  <a:chExt cx="1152" cy="672"/>
                </a:xfrm>
              </p:grpSpPr>
              <p:sp>
                <p:nvSpPr>
                  <p:cNvPr id="38956" name="Freeform 44"/>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57" name="Freeform 45"/>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69" name="Group 46"/>
              <p:cNvGrpSpPr>
                <a:grpSpLocks/>
              </p:cNvGrpSpPr>
              <p:nvPr/>
            </p:nvGrpSpPr>
            <p:grpSpPr bwMode="auto">
              <a:xfrm>
                <a:off x="3360" y="2112"/>
                <a:ext cx="2304" cy="432"/>
                <a:chOff x="1056" y="2112"/>
                <a:chExt cx="2304" cy="432"/>
              </a:xfrm>
            </p:grpSpPr>
            <p:grpSp>
              <p:nvGrpSpPr>
                <p:cNvPr id="35870" name="Group 47"/>
                <p:cNvGrpSpPr>
                  <a:grpSpLocks/>
                </p:cNvGrpSpPr>
                <p:nvPr/>
              </p:nvGrpSpPr>
              <p:grpSpPr bwMode="auto">
                <a:xfrm>
                  <a:off x="1056" y="2112"/>
                  <a:ext cx="1152" cy="432"/>
                  <a:chOff x="1056" y="1872"/>
                  <a:chExt cx="1152" cy="672"/>
                </a:xfrm>
              </p:grpSpPr>
              <p:sp>
                <p:nvSpPr>
                  <p:cNvPr id="38960" name="Freeform 48"/>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61" name="Freeform 49"/>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71" name="Group 50"/>
                <p:cNvGrpSpPr>
                  <a:grpSpLocks/>
                </p:cNvGrpSpPr>
                <p:nvPr/>
              </p:nvGrpSpPr>
              <p:grpSpPr bwMode="auto">
                <a:xfrm>
                  <a:off x="2208" y="2112"/>
                  <a:ext cx="1152" cy="432"/>
                  <a:chOff x="1056" y="1872"/>
                  <a:chExt cx="1152" cy="672"/>
                </a:xfrm>
              </p:grpSpPr>
              <p:sp>
                <p:nvSpPr>
                  <p:cNvPr id="38963" name="Freeform 51"/>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64" name="Freeform 52"/>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5853" name="Group 53"/>
            <p:cNvGrpSpPr>
              <a:grpSpLocks/>
            </p:cNvGrpSpPr>
            <p:nvPr/>
          </p:nvGrpSpPr>
          <p:grpSpPr bwMode="auto">
            <a:xfrm>
              <a:off x="2976" y="2976"/>
              <a:ext cx="1872" cy="176"/>
              <a:chOff x="1056" y="2112"/>
              <a:chExt cx="4608" cy="432"/>
            </a:xfrm>
          </p:grpSpPr>
          <p:grpSp>
            <p:nvGrpSpPr>
              <p:cNvPr id="35854" name="Group 54"/>
              <p:cNvGrpSpPr>
                <a:grpSpLocks/>
              </p:cNvGrpSpPr>
              <p:nvPr/>
            </p:nvGrpSpPr>
            <p:grpSpPr bwMode="auto">
              <a:xfrm>
                <a:off x="1056" y="2112"/>
                <a:ext cx="2304" cy="432"/>
                <a:chOff x="1056" y="2112"/>
                <a:chExt cx="2304" cy="432"/>
              </a:xfrm>
            </p:grpSpPr>
            <p:grpSp>
              <p:nvGrpSpPr>
                <p:cNvPr id="35862" name="Group 55"/>
                <p:cNvGrpSpPr>
                  <a:grpSpLocks/>
                </p:cNvGrpSpPr>
                <p:nvPr/>
              </p:nvGrpSpPr>
              <p:grpSpPr bwMode="auto">
                <a:xfrm>
                  <a:off x="1056" y="2112"/>
                  <a:ext cx="1152" cy="432"/>
                  <a:chOff x="1056" y="1872"/>
                  <a:chExt cx="1152" cy="672"/>
                </a:xfrm>
              </p:grpSpPr>
              <p:sp>
                <p:nvSpPr>
                  <p:cNvPr id="38968" name="Freeform 56"/>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69" name="Freeform 57"/>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63" name="Group 58"/>
                <p:cNvGrpSpPr>
                  <a:grpSpLocks/>
                </p:cNvGrpSpPr>
                <p:nvPr/>
              </p:nvGrpSpPr>
              <p:grpSpPr bwMode="auto">
                <a:xfrm>
                  <a:off x="2208" y="2112"/>
                  <a:ext cx="1152" cy="432"/>
                  <a:chOff x="1056" y="1872"/>
                  <a:chExt cx="1152" cy="672"/>
                </a:xfrm>
              </p:grpSpPr>
              <p:sp>
                <p:nvSpPr>
                  <p:cNvPr id="38971" name="Freeform 59"/>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72" name="Freeform 60"/>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5855" name="Group 61"/>
              <p:cNvGrpSpPr>
                <a:grpSpLocks/>
              </p:cNvGrpSpPr>
              <p:nvPr/>
            </p:nvGrpSpPr>
            <p:grpSpPr bwMode="auto">
              <a:xfrm>
                <a:off x="3360" y="2112"/>
                <a:ext cx="2304" cy="432"/>
                <a:chOff x="1056" y="2112"/>
                <a:chExt cx="2304" cy="432"/>
              </a:xfrm>
            </p:grpSpPr>
            <p:grpSp>
              <p:nvGrpSpPr>
                <p:cNvPr id="35856" name="Group 62"/>
                <p:cNvGrpSpPr>
                  <a:grpSpLocks/>
                </p:cNvGrpSpPr>
                <p:nvPr/>
              </p:nvGrpSpPr>
              <p:grpSpPr bwMode="auto">
                <a:xfrm>
                  <a:off x="1056" y="2112"/>
                  <a:ext cx="1152" cy="432"/>
                  <a:chOff x="1056" y="1872"/>
                  <a:chExt cx="1152" cy="672"/>
                </a:xfrm>
              </p:grpSpPr>
              <p:sp>
                <p:nvSpPr>
                  <p:cNvPr id="38975" name="Freeform 63"/>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76" name="Freeform 64"/>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5857" name="Group 65"/>
                <p:cNvGrpSpPr>
                  <a:grpSpLocks/>
                </p:cNvGrpSpPr>
                <p:nvPr/>
              </p:nvGrpSpPr>
              <p:grpSpPr bwMode="auto">
                <a:xfrm>
                  <a:off x="2208" y="2112"/>
                  <a:ext cx="1152" cy="432"/>
                  <a:chOff x="1056" y="1872"/>
                  <a:chExt cx="1152" cy="672"/>
                </a:xfrm>
              </p:grpSpPr>
              <p:sp>
                <p:nvSpPr>
                  <p:cNvPr id="38978" name="Freeform 66"/>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38979" name="Freeform 67"/>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sp>
        <p:nvSpPr>
          <p:cNvPr id="38980" name="Text Box 68"/>
          <p:cNvSpPr txBox="1">
            <a:spLocks noChangeArrowheads="1"/>
          </p:cNvSpPr>
          <p:nvPr/>
        </p:nvSpPr>
        <p:spPr bwMode="auto">
          <a:xfrm>
            <a:off x="1339789" y="1986241"/>
            <a:ext cx="77482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fontAlgn="base">
              <a:spcBef>
                <a:spcPct val="50000"/>
              </a:spcBef>
              <a:spcAft>
                <a:spcPct val="0"/>
              </a:spcAft>
              <a:defRPr/>
            </a:pPr>
            <a:r>
              <a:rPr lang="en-US" b="1">
                <a:solidFill>
                  <a:srgbClr val="FF3300"/>
                </a:solidFill>
                <a:latin typeface="Calibri"/>
                <a:ea typeface="ＭＳ Ｐゴシック" charset="0"/>
                <a:cs typeface="Calibri"/>
              </a:rPr>
              <a:t>Pass 1</a:t>
            </a:r>
          </a:p>
        </p:txBody>
      </p:sp>
      <p:sp>
        <p:nvSpPr>
          <p:cNvPr id="38981" name="Rectangle 69"/>
          <p:cNvSpPr>
            <a:spLocks noChangeArrowheads="1"/>
          </p:cNvSpPr>
          <p:nvPr/>
        </p:nvSpPr>
        <p:spPr bwMode="auto">
          <a:xfrm>
            <a:off x="5454589" y="1992591"/>
            <a:ext cx="77482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fontAlgn="base">
              <a:spcBef>
                <a:spcPct val="0"/>
              </a:spcBef>
              <a:spcAft>
                <a:spcPct val="0"/>
              </a:spcAft>
              <a:defRPr/>
            </a:pPr>
            <a:r>
              <a:rPr lang="en-US" b="1">
                <a:solidFill>
                  <a:srgbClr val="FF3300"/>
                </a:solidFill>
                <a:latin typeface="Calibri"/>
                <a:ea typeface="ＭＳ Ｐゴシック" charset="0"/>
                <a:cs typeface="Calibri"/>
              </a:rPr>
              <a:t>Pass 2</a:t>
            </a:r>
          </a:p>
        </p:txBody>
      </p:sp>
      <p:sp>
        <p:nvSpPr>
          <p:cNvPr id="38982" name="Rectangle 70"/>
          <p:cNvSpPr>
            <a:spLocks noGrp="1" noChangeArrowheads="1"/>
          </p:cNvSpPr>
          <p:nvPr>
            <p:ph type="title"/>
          </p:nvPr>
        </p:nvSpPr>
        <p:spPr>
          <a:xfrm>
            <a:off x="685800" y="381000"/>
            <a:ext cx="7772400" cy="1143000"/>
          </a:xfrm>
        </p:spPr>
        <p:txBody>
          <a:bodyPr anchor="t"/>
          <a:lstStyle/>
          <a:p>
            <a:pPr eaLnBrk="1" hangingPunct="1">
              <a:defRPr/>
            </a:pPr>
            <a:r>
              <a:rPr lang="en-US" sz="4400" dirty="0" err="1">
                <a:latin typeface="Calibri"/>
                <a:cs typeface="Calibri"/>
              </a:rPr>
              <a:t>InSAR</a:t>
            </a:r>
            <a:r>
              <a:rPr lang="en-US" sz="4400" dirty="0">
                <a:latin typeface="Calibri"/>
                <a:cs typeface="Calibri"/>
              </a:rPr>
              <a:t>: How it works</a:t>
            </a:r>
          </a:p>
        </p:txBody>
      </p:sp>
    </p:spTree>
    <p:extLst>
      <p:ext uri="{BB962C8B-B14F-4D97-AF65-F5344CB8AC3E}">
        <p14:creationId xmlns:p14="http://schemas.microsoft.com/office/powerpoint/2010/main" val="22744653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rot="3489512">
            <a:off x="6777038" y="6253162"/>
            <a:ext cx="762000" cy="142875"/>
            <a:chOff x="1056" y="2112"/>
            <a:chExt cx="2304" cy="432"/>
          </a:xfrm>
        </p:grpSpPr>
        <p:grpSp>
          <p:nvGrpSpPr>
            <p:cNvPr id="37969" name="Group 3"/>
            <p:cNvGrpSpPr>
              <a:grpSpLocks/>
            </p:cNvGrpSpPr>
            <p:nvPr/>
          </p:nvGrpSpPr>
          <p:grpSpPr bwMode="auto">
            <a:xfrm>
              <a:off x="1056" y="2112"/>
              <a:ext cx="1152" cy="432"/>
              <a:chOff x="1056" y="1872"/>
              <a:chExt cx="1152" cy="672"/>
            </a:xfrm>
          </p:grpSpPr>
          <p:sp>
            <p:nvSpPr>
              <p:cNvPr id="40964" name="Freeform 4"/>
              <p:cNvSpPr>
                <a:spLocks/>
              </p:cNvSpPr>
              <p:nvPr/>
            </p:nvSpPr>
            <p:spPr bwMode="auto">
              <a:xfrm>
                <a:off x="1036"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33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65" name="Freeform 5"/>
              <p:cNvSpPr>
                <a:spLocks/>
              </p:cNvSpPr>
              <p:nvPr/>
            </p:nvSpPr>
            <p:spPr bwMode="auto">
              <a:xfrm flipV="1">
                <a:off x="1606" y="226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33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70" name="Group 6"/>
            <p:cNvGrpSpPr>
              <a:grpSpLocks/>
            </p:cNvGrpSpPr>
            <p:nvPr/>
          </p:nvGrpSpPr>
          <p:grpSpPr bwMode="auto">
            <a:xfrm>
              <a:off x="2208" y="2112"/>
              <a:ext cx="1152" cy="432"/>
              <a:chOff x="1056" y="1872"/>
              <a:chExt cx="1152" cy="672"/>
            </a:xfrm>
          </p:grpSpPr>
          <p:sp>
            <p:nvSpPr>
              <p:cNvPr id="40967" name="Freeform 7"/>
              <p:cNvSpPr>
                <a:spLocks/>
              </p:cNvSpPr>
              <p:nvPr/>
            </p:nvSpPr>
            <p:spPr bwMode="auto">
              <a:xfrm>
                <a:off x="1021" y="190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33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68" name="Freeform 8"/>
              <p:cNvSpPr>
                <a:spLocks/>
              </p:cNvSpPr>
              <p:nvPr/>
            </p:nvSpPr>
            <p:spPr bwMode="auto">
              <a:xfrm flipV="1">
                <a:off x="1598" y="224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rgbClr val="FF33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891" name="Group 9"/>
          <p:cNvGrpSpPr>
            <a:grpSpLocks/>
          </p:cNvGrpSpPr>
          <p:nvPr/>
        </p:nvGrpSpPr>
        <p:grpSpPr bwMode="auto">
          <a:xfrm rot="3489512">
            <a:off x="681038" y="4652962"/>
            <a:ext cx="3048000" cy="142875"/>
            <a:chOff x="1104" y="2976"/>
            <a:chExt cx="3744" cy="176"/>
          </a:xfrm>
        </p:grpSpPr>
        <p:grpSp>
          <p:nvGrpSpPr>
            <p:cNvPr id="37939" name="Group 10"/>
            <p:cNvGrpSpPr>
              <a:grpSpLocks/>
            </p:cNvGrpSpPr>
            <p:nvPr/>
          </p:nvGrpSpPr>
          <p:grpSpPr bwMode="auto">
            <a:xfrm>
              <a:off x="1104" y="2976"/>
              <a:ext cx="1872" cy="176"/>
              <a:chOff x="1056" y="2112"/>
              <a:chExt cx="4608" cy="432"/>
            </a:xfrm>
          </p:grpSpPr>
          <p:grpSp>
            <p:nvGrpSpPr>
              <p:cNvPr id="37955" name="Group 11"/>
              <p:cNvGrpSpPr>
                <a:grpSpLocks/>
              </p:cNvGrpSpPr>
              <p:nvPr/>
            </p:nvGrpSpPr>
            <p:grpSpPr bwMode="auto">
              <a:xfrm>
                <a:off x="1056" y="2112"/>
                <a:ext cx="2304" cy="432"/>
                <a:chOff x="1056" y="2112"/>
                <a:chExt cx="2304" cy="432"/>
              </a:xfrm>
            </p:grpSpPr>
            <p:grpSp>
              <p:nvGrpSpPr>
                <p:cNvPr id="37963" name="Group 12"/>
                <p:cNvGrpSpPr>
                  <a:grpSpLocks/>
                </p:cNvGrpSpPr>
                <p:nvPr/>
              </p:nvGrpSpPr>
              <p:grpSpPr bwMode="auto">
                <a:xfrm>
                  <a:off x="1056" y="2112"/>
                  <a:ext cx="1152" cy="432"/>
                  <a:chOff x="1056" y="1872"/>
                  <a:chExt cx="1152" cy="672"/>
                </a:xfrm>
              </p:grpSpPr>
              <p:sp>
                <p:nvSpPr>
                  <p:cNvPr id="40973" name="Freeform 13"/>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74" name="Freeform 14"/>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64" name="Group 15"/>
                <p:cNvGrpSpPr>
                  <a:grpSpLocks/>
                </p:cNvGrpSpPr>
                <p:nvPr/>
              </p:nvGrpSpPr>
              <p:grpSpPr bwMode="auto">
                <a:xfrm>
                  <a:off x="2208" y="2112"/>
                  <a:ext cx="1152" cy="432"/>
                  <a:chOff x="1056" y="1872"/>
                  <a:chExt cx="1152" cy="672"/>
                </a:xfrm>
              </p:grpSpPr>
              <p:sp>
                <p:nvSpPr>
                  <p:cNvPr id="40976" name="Freeform 16"/>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77" name="Freeform 17"/>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56" name="Group 18"/>
              <p:cNvGrpSpPr>
                <a:grpSpLocks/>
              </p:cNvGrpSpPr>
              <p:nvPr/>
            </p:nvGrpSpPr>
            <p:grpSpPr bwMode="auto">
              <a:xfrm>
                <a:off x="3360" y="2112"/>
                <a:ext cx="2304" cy="432"/>
                <a:chOff x="1056" y="2112"/>
                <a:chExt cx="2304" cy="432"/>
              </a:xfrm>
            </p:grpSpPr>
            <p:grpSp>
              <p:nvGrpSpPr>
                <p:cNvPr id="37957" name="Group 19"/>
                <p:cNvGrpSpPr>
                  <a:grpSpLocks/>
                </p:cNvGrpSpPr>
                <p:nvPr/>
              </p:nvGrpSpPr>
              <p:grpSpPr bwMode="auto">
                <a:xfrm>
                  <a:off x="1056" y="2112"/>
                  <a:ext cx="1152" cy="432"/>
                  <a:chOff x="1056" y="1872"/>
                  <a:chExt cx="1152" cy="672"/>
                </a:xfrm>
              </p:grpSpPr>
              <p:sp>
                <p:nvSpPr>
                  <p:cNvPr id="40980" name="Freeform 20"/>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81" name="Freeform 21"/>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58" name="Group 22"/>
                <p:cNvGrpSpPr>
                  <a:grpSpLocks/>
                </p:cNvGrpSpPr>
                <p:nvPr/>
              </p:nvGrpSpPr>
              <p:grpSpPr bwMode="auto">
                <a:xfrm>
                  <a:off x="2208" y="2112"/>
                  <a:ext cx="1152" cy="432"/>
                  <a:chOff x="1056" y="1872"/>
                  <a:chExt cx="1152" cy="672"/>
                </a:xfrm>
              </p:grpSpPr>
              <p:sp>
                <p:nvSpPr>
                  <p:cNvPr id="40983" name="Freeform 23"/>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84" name="Freeform 24"/>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7940" name="Group 25"/>
            <p:cNvGrpSpPr>
              <a:grpSpLocks/>
            </p:cNvGrpSpPr>
            <p:nvPr/>
          </p:nvGrpSpPr>
          <p:grpSpPr bwMode="auto">
            <a:xfrm>
              <a:off x="2976" y="2976"/>
              <a:ext cx="1872" cy="176"/>
              <a:chOff x="1056" y="2112"/>
              <a:chExt cx="4608" cy="432"/>
            </a:xfrm>
          </p:grpSpPr>
          <p:grpSp>
            <p:nvGrpSpPr>
              <p:cNvPr id="37941" name="Group 26"/>
              <p:cNvGrpSpPr>
                <a:grpSpLocks/>
              </p:cNvGrpSpPr>
              <p:nvPr/>
            </p:nvGrpSpPr>
            <p:grpSpPr bwMode="auto">
              <a:xfrm>
                <a:off x="1056" y="2112"/>
                <a:ext cx="2304" cy="432"/>
                <a:chOff x="1056" y="2112"/>
                <a:chExt cx="2304" cy="432"/>
              </a:xfrm>
            </p:grpSpPr>
            <p:grpSp>
              <p:nvGrpSpPr>
                <p:cNvPr id="37949" name="Group 27"/>
                <p:cNvGrpSpPr>
                  <a:grpSpLocks/>
                </p:cNvGrpSpPr>
                <p:nvPr/>
              </p:nvGrpSpPr>
              <p:grpSpPr bwMode="auto">
                <a:xfrm>
                  <a:off x="1056" y="2112"/>
                  <a:ext cx="1152" cy="432"/>
                  <a:chOff x="1056" y="1872"/>
                  <a:chExt cx="1152" cy="672"/>
                </a:xfrm>
              </p:grpSpPr>
              <p:sp>
                <p:nvSpPr>
                  <p:cNvPr id="40988" name="Freeform 28"/>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89" name="Freeform 29"/>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50" name="Group 30"/>
                <p:cNvGrpSpPr>
                  <a:grpSpLocks/>
                </p:cNvGrpSpPr>
                <p:nvPr/>
              </p:nvGrpSpPr>
              <p:grpSpPr bwMode="auto">
                <a:xfrm>
                  <a:off x="2208" y="2112"/>
                  <a:ext cx="1152" cy="432"/>
                  <a:chOff x="1056" y="1872"/>
                  <a:chExt cx="1152" cy="672"/>
                </a:xfrm>
              </p:grpSpPr>
              <p:sp>
                <p:nvSpPr>
                  <p:cNvPr id="40991" name="Freeform 31"/>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92" name="Freeform 32"/>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42" name="Group 33"/>
              <p:cNvGrpSpPr>
                <a:grpSpLocks/>
              </p:cNvGrpSpPr>
              <p:nvPr/>
            </p:nvGrpSpPr>
            <p:grpSpPr bwMode="auto">
              <a:xfrm>
                <a:off x="3360" y="2112"/>
                <a:ext cx="2304" cy="432"/>
                <a:chOff x="1056" y="2112"/>
                <a:chExt cx="2304" cy="432"/>
              </a:xfrm>
            </p:grpSpPr>
            <p:grpSp>
              <p:nvGrpSpPr>
                <p:cNvPr id="37943" name="Group 34"/>
                <p:cNvGrpSpPr>
                  <a:grpSpLocks/>
                </p:cNvGrpSpPr>
                <p:nvPr/>
              </p:nvGrpSpPr>
              <p:grpSpPr bwMode="auto">
                <a:xfrm>
                  <a:off x="1056" y="2112"/>
                  <a:ext cx="1152" cy="432"/>
                  <a:chOff x="1056" y="1872"/>
                  <a:chExt cx="1152" cy="672"/>
                </a:xfrm>
              </p:grpSpPr>
              <p:sp>
                <p:nvSpPr>
                  <p:cNvPr id="40995" name="Freeform 35"/>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96" name="Freeform 36"/>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44" name="Group 37"/>
                <p:cNvGrpSpPr>
                  <a:grpSpLocks/>
                </p:cNvGrpSpPr>
                <p:nvPr/>
              </p:nvGrpSpPr>
              <p:grpSpPr bwMode="auto">
                <a:xfrm>
                  <a:off x="2208" y="2112"/>
                  <a:ext cx="1152" cy="432"/>
                  <a:chOff x="1056" y="1872"/>
                  <a:chExt cx="1152" cy="672"/>
                </a:xfrm>
              </p:grpSpPr>
              <p:sp>
                <p:nvSpPr>
                  <p:cNvPr id="40998" name="Freeform 38"/>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0999" name="Freeform 39"/>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pic>
        <p:nvPicPr>
          <p:cNvPr id="41000" name="Picture 4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141538"/>
            <a:ext cx="2120900" cy="2201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1001" name="Freeform 41"/>
          <p:cNvSpPr>
            <a:spLocks/>
          </p:cNvSpPr>
          <p:nvPr/>
        </p:nvSpPr>
        <p:spPr bwMode="auto">
          <a:xfrm>
            <a:off x="1371600" y="5791200"/>
            <a:ext cx="3276600" cy="762000"/>
          </a:xfrm>
          <a:custGeom>
            <a:avLst/>
            <a:gdLst>
              <a:gd name="T0" fmla="*/ 0 w 2736"/>
              <a:gd name="T1" fmla="*/ 672 h 672"/>
              <a:gd name="T2" fmla="*/ 0 w 2736"/>
              <a:gd name="T3" fmla="*/ 96 h 672"/>
              <a:gd name="T4" fmla="*/ 144 w 2736"/>
              <a:gd name="T5" fmla="*/ 96 h 672"/>
              <a:gd name="T6" fmla="*/ 288 w 2736"/>
              <a:gd name="T7" fmla="*/ 144 h 672"/>
              <a:gd name="T8" fmla="*/ 432 w 2736"/>
              <a:gd name="T9" fmla="*/ 240 h 672"/>
              <a:gd name="T10" fmla="*/ 672 w 2736"/>
              <a:gd name="T11" fmla="*/ 192 h 672"/>
              <a:gd name="T12" fmla="*/ 720 w 2736"/>
              <a:gd name="T13" fmla="*/ 144 h 672"/>
              <a:gd name="T14" fmla="*/ 816 w 2736"/>
              <a:gd name="T15" fmla="*/ 96 h 672"/>
              <a:gd name="T16" fmla="*/ 864 w 2736"/>
              <a:gd name="T17" fmla="*/ 0 h 672"/>
              <a:gd name="T18" fmla="*/ 1008 w 2736"/>
              <a:gd name="T19" fmla="*/ 0 h 672"/>
              <a:gd name="T20" fmla="*/ 1056 w 2736"/>
              <a:gd name="T21" fmla="*/ 48 h 672"/>
              <a:gd name="T22" fmla="*/ 1104 w 2736"/>
              <a:gd name="T23" fmla="*/ 96 h 672"/>
              <a:gd name="T24" fmla="*/ 1152 w 2736"/>
              <a:gd name="T25" fmla="*/ 144 h 672"/>
              <a:gd name="T26" fmla="*/ 1200 w 2736"/>
              <a:gd name="T27" fmla="*/ 144 h 672"/>
              <a:gd name="T28" fmla="*/ 1344 w 2736"/>
              <a:gd name="T29" fmla="*/ 192 h 672"/>
              <a:gd name="T30" fmla="*/ 1440 w 2736"/>
              <a:gd name="T31" fmla="*/ 192 h 672"/>
              <a:gd name="T32" fmla="*/ 1488 w 2736"/>
              <a:gd name="T33" fmla="*/ 192 h 672"/>
              <a:gd name="T34" fmla="*/ 1536 w 2736"/>
              <a:gd name="T35" fmla="*/ 144 h 672"/>
              <a:gd name="T36" fmla="*/ 1632 w 2736"/>
              <a:gd name="T37" fmla="*/ 96 h 672"/>
              <a:gd name="T38" fmla="*/ 1680 w 2736"/>
              <a:gd name="T39" fmla="*/ 48 h 672"/>
              <a:gd name="T40" fmla="*/ 1680 w 2736"/>
              <a:gd name="T41" fmla="*/ 0 h 672"/>
              <a:gd name="T42" fmla="*/ 1728 w 2736"/>
              <a:gd name="T43" fmla="*/ 0 h 672"/>
              <a:gd name="T44" fmla="*/ 1776 w 2736"/>
              <a:gd name="T45" fmla="*/ 0 h 672"/>
              <a:gd name="T46" fmla="*/ 1824 w 2736"/>
              <a:gd name="T47" fmla="*/ 0 h 672"/>
              <a:gd name="T48" fmla="*/ 1872 w 2736"/>
              <a:gd name="T49" fmla="*/ 0 h 672"/>
              <a:gd name="T50" fmla="*/ 2016 w 2736"/>
              <a:gd name="T51" fmla="*/ 48 h 672"/>
              <a:gd name="T52" fmla="*/ 2256 w 2736"/>
              <a:gd name="T53" fmla="*/ 192 h 672"/>
              <a:gd name="T54" fmla="*/ 2544 w 2736"/>
              <a:gd name="T55" fmla="*/ 96 h 672"/>
              <a:gd name="T56" fmla="*/ 2736 w 2736"/>
              <a:gd name="T57" fmla="*/ 144 h 672"/>
              <a:gd name="T58" fmla="*/ 2736 w 2736"/>
              <a:gd name="T59" fmla="*/ 672 h 672"/>
              <a:gd name="T60" fmla="*/ 720 w 2736"/>
              <a:gd name="T61"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6" h="672">
                <a:moveTo>
                  <a:pt x="0" y="672"/>
                </a:moveTo>
                <a:lnTo>
                  <a:pt x="0" y="96"/>
                </a:lnTo>
                <a:lnTo>
                  <a:pt x="144" y="96"/>
                </a:lnTo>
                <a:lnTo>
                  <a:pt x="288" y="144"/>
                </a:lnTo>
                <a:lnTo>
                  <a:pt x="432" y="240"/>
                </a:lnTo>
                <a:lnTo>
                  <a:pt x="672" y="192"/>
                </a:lnTo>
                <a:lnTo>
                  <a:pt x="720" y="144"/>
                </a:lnTo>
                <a:lnTo>
                  <a:pt x="816" y="96"/>
                </a:lnTo>
                <a:lnTo>
                  <a:pt x="864" y="0"/>
                </a:lnTo>
                <a:lnTo>
                  <a:pt x="1008" y="0"/>
                </a:lnTo>
                <a:lnTo>
                  <a:pt x="1056" y="48"/>
                </a:lnTo>
                <a:lnTo>
                  <a:pt x="1104" y="96"/>
                </a:lnTo>
                <a:lnTo>
                  <a:pt x="1152" y="144"/>
                </a:lnTo>
                <a:lnTo>
                  <a:pt x="1200" y="144"/>
                </a:lnTo>
                <a:lnTo>
                  <a:pt x="1344" y="192"/>
                </a:lnTo>
                <a:lnTo>
                  <a:pt x="1440" y="192"/>
                </a:lnTo>
                <a:lnTo>
                  <a:pt x="1488" y="192"/>
                </a:lnTo>
                <a:lnTo>
                  <a:pt x="1536" y="144"/>
                </a:lnTo>
                <a:lnTo>
                  <a:pt x="1632" y="96"/>
                </a:lnTo>
                <a:lnTo>
                  <a:pt x="1680" y="48"/>
                </a:lnTo>
                <a:lnTo>
                  <a:pt x="1680" y="0"/>
                </a:lnTo>
                <a:lnTo>
                  <a:pt x="1728" y="0"/>
                </a:lnTo>
                <a:lnTo>
                  <a:pt x="1776" y="0"/>
                </a:lnTo>
                <a:lnTo>
                  <a:pt x="1824" y="0"/>
                </a:lnTo>
                <a:lnTo>
                  <a:pt x="1872" y="0"/>
                </a:lnTo>
                <a:lnTo>
                  <a:pt x="2016" y="48"/>
                </a:lnTo>
                <a:lnTo>
                  <a:pt x="2256" y="192"/>
                </a:lnTo>
                <a:lnTo>
                  <a:pt x="2544" y="96"/>
                </a:lnTo>
                <a:lnTo>
                  <a:pt x="2736" y="144"/>
                </a:lnTo>
                <a:lnTo>
                  <a:pt x="2736" y="672"/>
                </a:lnTo>
                <a:lnTo>
                  <a:pt x="720" y="672"/>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 xmlns:a14="http://schemas.microsoft.com/office/drawing/2010/main" w="38100" cap="flat" cmpd="sng">
                <a:solidFill>
                  <a:srgbClr val="009900"/>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pic>
        <p:nvPicPr>
          <p:cNvPr id="41002" name="Picture 4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400" y="2133600"/>
            <a:ext cx="2120900" cy="2201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1003" name="Freeform 43"/>
          <p:cNvSpPr>
            <a:spLocks/>
          </p:cNvSpPr>
          <p:nvPr/>
        </p:nvSpPr>
        <p:spPr bwMode="auto">
          <a:xfrm>
            <a:off x="5334000" y="5892800"/>
            <a:ext cx="742950" cy="652463"/>
          </a:xfrm>
          <a:custGeom>
            <a:avLst/>
            <a:gdLst>
              <a:gd name="T0" fmla="*/ 0 w 468"/>
              <a:gd name="T1" fmla="*/ 411 h 411"/>
              <a:gd name="T2" fmla="*/ 0 w 468"/>
              <a:gd name="T3" fmla="*/ 0 h 411"/>
              <a:gd name="T4" fmla="*/ 109 w 468"/>
              <a:gd name="T5" fmla="*/ 0 h 411"/>
              <a:gd name="T6" fmla="*/ 217 w 468"/>
              <a:gd name="T7" fmla="*/ 34 h 411"/>
              <a:gd name="T8" fmla="*/ 326 w 468"/>
              <a:gd name="T9" fmla="*/ 102 h 411"/>
              <a:gd name="T10" fmla="*/ 468 w 468"/>
              <a:gd name="T11" fmla="*/ 409 h 411"/>
            </a:gdLst>
            <a:ahLst/>
            <a:cxnLst>
              <a:cxn ang="0">
                <a:pos x="T0" y="T1"/>
              </a:cxn>
              <a:cxn ang="0">
                <a:pos x="T2" y="T3"/>
              </a:cxn>
              <a:cxn ang="0">
                <a:pos x="T4" y="T5"/>
              </a:cxn>
              <a:cxn ang="0">
                <a:pos x="T6" y="T7"/>
              </a:cxn>
              <a:cxn ang="0">
                <a:pos x="T8" y="T9"/>
              </a:cxn>
              <a:cxn ang="0">
                <a:pos x="T10" y="T11"/>
              </a:cxn>
            </a:cxnLst>
            <a:rect l="0" t="0" r="r" b="b"/>
            <a:pathLst>
              <a:path w="468" h="411">
                <a:moveTo>
                  <a:pt x="0" y="411"/>
                </a:moveTo>
                <a:lnTo>
                  <a:pt x="0" y="0"/>
                </a:lnTo>
                <a:lnTo>
                  <a:pt x="109" y="0"/>
                </a:lnTo>
                <a:lnTo>
                  <a:pt x="217" y="34"/>
                </a:lnTo>
                <a:lnTo>
                  <a:pt x="326" y="102"/>
                </a:lnTo>
                <a:lnTo>
                  <a:pt x="468" y="409"/>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 xmlns:a14="http://schemas.microsoft.com/office/drawing/2010/main" w="38100" cap="flat" cmpd="sng">
                <a:solidFill>
                  <a:srgbClr val="009900"/>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04" name="Freeform 44"/>
          <p:cNvSpPr>
            <a:spLocks/>
          </p:cNvSpPr>
          <p:nvPr/>
        </p:nvSpPr>
        <p:spPr bwMode="auto">
          <a:xfrm>
            <a:off x="5969000" y="6010275"/>
            <a:ext cx="2759075" cy="762000"/>
          </a:xfrm>
          <a:custGeom>
            <a:avLst/>
            <a:gdLst>
              <a:gd name="T0" fmla="*/ 0 w 1738"/>
              <a:gd name="T1" fmla="*/ 171 h 480"/>
              <a:gd name="T2" fmla="*/ 181 w 1738"/>
              <a:gd name="T3" fmla="*/ 137 h 480"/>
              <a:gd name="T4" fmla="*/ 217 w 1738"/>
              <a:gd name="T5" fmla="*/ 103 h 480"/>
              <a:gd name="T6" fmla="*/ 290 w 1738"/>
              <a:gd name="T7" fmla="*/ 69 h 480"/>
              <a:gd name="T8" fmla="*/ 326 w 1738"/>
              <a:gd name="T9" fmla="*/ 0 h 480"/>
              <a:gd name="T10" fmla="*/ 434 w 1738"/>
              <a:gd name="T11" fmla="*/ 0 h 480"/>
              <a:gd name="T12" fmla="*/ 471 w 1738"/>
              <a:gd name="T13" fmla="*/ 34 h 480"/>
              <a:gd name="T14" fmla="*/ 507 w 1738"/>
              <a:gd name="T15" fmla="*/ 69 h 480"/>
              <a:gd name="T16" fmla="*/ 543 w 1738"/>
              <a:gd name="T17" fmla="*/ 103 h 480"/>
              <a:gd name="T18" fmla="*/ 579 w 1738"/>
              <a:gd name="T19" fmla="*/ 103 h 480"/>
              <a:gd name="T20" fmla="*/ 688 w 1738"/>
              <a:gd name="T21" fmla="*/ 137 h 480"/>
              <a:gd name="T22" fmla="*/ 760 w 1738"/>
              <a:gd name="T23" fmla="*/ 137 h 480"/>
              <a:gd name="T24" fmla="*/ 797 w 1738"/>
              <a:gd name="T25" fmla="*/ 137 h 480"/>
              <a:gd name="T26" fmla="*/ 833 w 1738"/>
              <a:gd name="T27" fmla="*/ 103 h 480"/>
              <a:gd name="T28" fmla="*/ 905 w 1738"/>
              <a:gd name="T29" fmla="*/ 69 h 480"/>
              <a:gd name="T30" fmla="*/ 941 w 1738"/>
              <a:gd name="T31" fmla="*/ 34 h 480"/>
              <a:gd name="T32" fmla="*/ 941 w 1738"/>
              <a:gd name="T33" fmla="*/ 0 h 480"/>
              <a:gd name="T34" fmla="*/ 978 w 1738"/>
              <a:gd name="T35" fmla="*/ 0 h 480"/>
              <a:gd name="T36" fmla="*/ 1014 w 1738"/>
              <a:gd name="T37" fmla="*/ 0 h 480"/>
              <a:gd name="T38" fmla="*/ 1050 w 1738"/>
              <a:gd name="T39" fmla="*/ 0 h 480"/>
              <a:gd name="T40" fmla="*/ 1086 w 1738"/>
              <a:gd name="T41" fmla="*/ 0 h 480"/>
              <a:gd name="T42" fmla="*/ 1195 w 1738"/>
              <a:gd name="T43" fmla="*/ 34 h 480"/>
              <a:gd name="T44" fmla="*/ 1376 w 1738"/>
              <a:gd name="T45" fmla="*/ 137 h 480"/>
              <a:gd name="T46" fmla="*/ 1593 w 1738"/>
              <a:gd name="T47" fmla="*/ 69 h 480"/>
              <a:gd name="T48" fmla="*/ 1738 w 1738"/>
              <a:gd name="T49" fmla="*/ 103 h 480"/>
              <a:gd name="T50" fmla="*/ 1738 w 1738"/>
              <a:gd name="T51" fmla="*/ 480 h 480"/>
              <a:gd name="T52" fmla="*/ 152 w 1738"/>
              <a:gd name="T53" fmla="*/ 47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8" h="480">
                <a:moveTo>
                  <a:pt x="0" y="171"/>
                </a:moveTo>
                <a:lnTo>
                  <a:pt x="181" y="137"/>
                </a:lnTo>
                <a:lnTo>
                  <a:pt x="217" y="103"/>
                </a:lnTo>
                <a:lnTo>
                  <a:pt x="290" y="69"/>
                </a:lnTo>
                <a:lnTo>
                  <a:pt x="326" y="0"/>
                </a:lnTo>
                <a:lnTo>
                  <a:pt x="434" y="0"/>
                </a:lnTo>
                <a:lnTo>
                  <a:pt x="471" y="34"/>
                </a:lnTo>
                <a:lnTo>
                  <a:pt x="507" y="69"/>
                </a:lnTo>
                <a:lnTo>
                  <a:pt x="543" y="103"/>
                </a:lnTo>
                <a:lnTo>
                  <a:pt x="579" y="103"/>
                </a:lnTo>
                <a:lnTo>
                  <a:pt x="688" y="137"/>
                </a:lnTo>
                <a:lnTo>
                  <a:pt x="760" y="137"/>
                </a:lnTo>
                <a:lnTo>
                  <a:pt x="797" y="137"/>
                </a:lnTo>
                <a:lnTo>
                  <a:pt x="833" y="103"/>
                </a:lnTo>
                <a:lnTo>
                  <a:pt x="905" y="69"/>
                </a:lnTo>
                <a:lnTo>
                  <a:pt x="941" y="34"/>
                </a:lnTo>
                <a:lnTo>
                  <a:pt x="941" y="0"/>
                </a:lnTo>
                <a:lnTo>
                  <a:pt x="978" y="0"/>
                </a:lnTo>
                <a:lnTo>
                  <a:pt x="1014" y="0"/>
                </a:lnTo>
                <a:lnTo>
                  <a:pt x="1050" y="0"/>
                </a:lnTo>
                <a:lnTo>
                  <a:pt x="1086" y="0"/>
                </a:lnTo>
                <a:lnTo>
                  <a:pt x="1195" y="34"/>
                </a:lnTo>
                <a:lnTo>
                  <a:pt x="1376" y="137"/>
                </a:lnTo>
                <a:lnTo>
                  <a:pt x="1593" y="69"/>
                </a:lnTo>
                <a:lnTo>
                  <a:pt x="1738" y="103"/>
                </a:lnTo>
                <a:lnTo>
                  <a:pt x="1738" y="480"/>
                </a:lnTo>
                <a:lnTo>
                  <a:pt x="152" y="473"/>
                </a:lnTo>
              </a:path>
            </a:pathLst>
          </a:custGeom>
          <a:gradFill rotWithShape="0">
            <a:gsLst>
              <a:gs pos="0">
                <a:srgbClr val="009900"/>
              </a:gs>
              <a:gs pos="100000">
                <a:srgbClr val="009900">
                  <a:gamma/>
                  <a:shade val="46275"/>
                  <a:invGamma/>
                </a:srgbClr>
              </a:gs>
            </a:gsLst>
            <a:lin ang="5400000" scaled="1"/>
          </a:gradFill>
          <a:ln>
            <a:noFill/>
          </a:ln>
          <a:effectLst/>
          <a:extLst>
            <a:ext uri="{91240B29-F687-4f45-9708-019B960494DF}">
              <a14:hiddenLine xmlns="" xmlns:a14="http://schemas.microsoft.com/office/drawing/2010/main" w="38100" cap="flat" cmpd="sng">
                <a:solidFill>
                  <a:srgbClr val="009900"/>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nvGrpSpPr>
          <p:cNvPr id="37897" name="Group 45"/>
          <p:cNvGrpSpPr>
            <a:grpSpLocks/>
          </p:cNvGrpSpPr>
          <p:nvPr/>
        </p:nvGrpSpPr>
        <p:grpSpPr bwMode="auto">
          <a:xfrm rot="3489512">
            <a:off x="4643438" y="4645025"/>
            <a:ext cx="3048000" cy="142875"/>
            <a:chOff x="1104" y="2976"/>
            <a:chExt cx="3744" cy="176"/>
          </a:xfrm>
        </p:grpSpPr>
        <p:grpSp>
          <p:nvGrpSpPr>
            <p:cNvPr id="37909" name="Group 46"/>
            <p:cNvGrpSpPr>
              <a:grpSpLocks/>
            </p:cNvGrpSpPr>
            <p:nvPr/>
          </p:nvGrpSpPr>
          <p:grpSpPr bwMode="auto">
            <a:xfrm>
              <a:off x="1104" y="2976"/>
              <a:ext cx="1872" cy="176"/>
              <a:chOff x="1056" y="2112"/>
              <a:chExt cx="4608" cy="432"/>
            </a:xfrm>
          </p:grpSpPr>
          <p:grpSp>
            <p:nvGrpSpPr>
              <p:cNvPr id="37925" name="Group 47"/>
              <p:cNvGrpSpPr>
                <a:grpSpLocks/>
              </p:cNvGrpSpPr>
              <p:nvPr/>
            </p:nvGrpSpPr>
            <p:grpSpPr bwMode="auto">
              <a:xfrm>
                <a:off x="1056" y="2112"/>
                <a:ext cx="2304" cy="432"/>
                <a:chOff x="1056" y="2112"/>
                <a:chExt cx="2304" cy="432"/>
              </a:xfrm>
            </p:grpSpPr>
            <p:grpSp>
              <p:nvGrpSpPr>
                <p:cNvPr id="37933" name="Group 48"/>
                <p:cNvGrpSpPr>
                  <a:grpSpLocks/>
                </p:cNvGrpSpPr>
                <p:nvPr/>
              </p:nvGrpSpPr>
              <p:grpSpPr bwMode="auto">
                <a:xfrm>
                  <a:off x="1056" y="2112"/>
                  <a:ext cx="1152" cy="432"/>
                  <a:chOff x="1056" y="1872"/>
                  <a:chExt cx="1152" cy="672"/>
                </a:xfrm>
              </p:grpSpPr>
              <p:sp>
                <p:nvSpPr>
                  <p:cNvPr id="41009" name="Freeform 49"/>
                  <p:cNvSpPr>
                    <a:spLocks/>
                  </p:cNvSpPr>
                  <p:nvPr/>
                </p:nvSpPr>
                <p:spPr bwMode="auto">
                  <a:xfrm>
                    <a:off x="1017" y="19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0" name="Freeform 50"/>
                  <p:cNvSpPr>
                    <a:spLocks/>
                  </p:cNvSpPr>
                  <p:nvPr/>
                </p:nvSpPr>
                <p:spPr bwMode="auto">
                  <a:xfrm flipV="1">
                    <a:off x="1589"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34" name="Group 51"/>
                <p:cNvGrpSpPr>
                  <a:grpSpLocks/>
                </p:cNvGrpSpPr>
                <p:nvPr/>
              </p:nvGrpSpPr>
              <p:grpSpPr bwMode="auto">
                <a:xfrm>
                  <a:off x="2208" y="2112"/>
                  <a:ext cx="1152" cy="432"/>
                  <a:chOff x="1056" y="1872"/>
                  <a:chExt cx="1152" cy="672"/>
                </a:xfrm>
              </p:grpSpPr>
              <p:sp>
                <p:nvSpPr>
                  <p:cNvPr id="41012" name="Freeform 52"/>
                  <p:cNvSpPr>
                    <a:spLocks/>
                  </p:cNvSpPr>
                  <p:nvPr/>
                </p:nvSpPr>
                <p:spPr bwMode="auto">
                  <a:xfrm>
                    <a:off x="1008" y="1902"/>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3" name="Freeform 53"/>
                  <p:cNvSpPr>
                    <a:spLocks/>
                  </p:cNvSpPr>
                  <p:nvPr/>
                </p:nvSpPr>
                <p:spPr bwMode="auto">
                  <a:xfrm flipV="1">
                    <a:off x="1580" y="225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26" name="Group 54"/>
              <p:cNvGrpSpPr>
                <a:grpSpLocks/>
              </p:cNvGrpSpPr>
              <p:nvPr/>
            </p:nvGrpSpPr>
            <p:grpSpPr bwMode="auto">
              <a:xfrm>
                <a:off x="3360" y="2112"/>
                <a:ext cx="2304" cy="432"/>
                <a:chOff x="1056" y="2112"/>
                <a:chExt cx="2304" cy="432"/>
              </a:xfrm>
            </p:grpSpPr>
            <p:grpSp>
              <p:nvGrpSpPr>
                <p:cNvPr id="37927" name="Group 55"/>
                <p:cNvGrpSpPr>
                  <a:grpSpLocks/>
                </p:cNvGrpSpPr>
                <p:nvPr/>
              </p:nvGrpSpPr>
              <p:grpSpPr bwMode="auto">
                <a:xfrm>
                  <a:off x="1056" y="2112"/>
                  <a:ext cx="1152" cy="432"/>
                  <a:chOff x="1056" y="1872"/>
                  <a:chExt cx="1152" cy="672"/>
                </a:xfrm>
              </p:grpSpPr>
              <p:sp>
                <p:nvSpPr>
                  <p:cNvPr id="41016" name="Freeform 56"/>
                  <p:cNvSpPr>
                    <a:spLocks/>
                  </p:cNvSpPr>
                  <p:nvPr/>
                </p:nvSpPr>
                <p:spPr bwMode="auto">
                  <a:xfrm>
                    <a:off x="997" y="193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17" name="Freeform 57"/>
                  <p:cNvSpPr>
                    <a:spLocks/>
                  </p:cNvSpPr>
                  <p:nvPr/>
                </p:nvSpPr>
                <p:spPr bwMode="auto">
                  <a:xfrm flipV="1">
                    <a:off x="1578" y="227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28" name="Group 58"/>
                <p:cNvGrpSpPr>
                  <a:grpSpLocks/>
                </p:cNvGrpSpPr>
                <p:nvPr/>
              </p:nvGrpSpPr>
              <p:grpSpPr bwMode="auto">
                <a:xfrm>
                  <a:off x="2208" y="2112"/>
                  <a:ext cx="1152" cy="432"/>
                  <a:chOff x="1056" y="1872"/>
                  <a:chExt cx="1152" cy="672"/>
                </a:xfrm>
              </p:grpSpPr>
              <p:sp>
                <p:nvSpPr>
                  <p:cNvPr id="41019" name="Freeform 59"/>
                  <p:cNvSpPr>
                    <a:spLocks/>
                  </p:cNvSpPr>
                  <p:nvPr/>
                </p:nvSpPr>
                <p:spPr bwMode="auto">
                  <a:xfrm>
                    <a:off x="990" y="1920"/>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0" name="Freeform 60"/>
                  <p:cNvSpPr>
                    <a:spLocks/>
                  </p:cNvSpPr>
                  <p:nvPr/>
                </p:nvSpPr>
                <p:spPr bwMode="auto">
                  <a:xfrm flipV="1">
                    <a:off x="1566" y="2247"/>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nvGrpSpPr>
            <p:cNvPr id="37910" name="Group 61"/>
            <p:cNvGrpSpPr>
              <a:grpSpLocks/>
            </p:cNvGrpSpPr>
            <p:nvPr/>
          </p:nvGrpSpPr>
          <p:grpSpPr bwMode="auto">
            <a:xfrm>
              <a:off x="2976" y="2976"/>
              <a:ext cx="1872" cy="176"/>
              <a:chOff x="1056" y="2112"/>
              <a:chExt cx="4608" cy="432"/>
            </a:xfrm>
          </p:grpSpPr>
          <p:grpSp>
            <p:nvGrpSpPr>
              <p:cNvPr id="37911" name="Group 62"/>
              <p:cNvGrpSpPr>
                <a:grpSpLocks/>
              </p:cNvGrpSpPr>
              <p:nvPr/>
            </p:nvGrpSpPr>
            <p:grpSpPr bwMode="auto">
              <a:xfrm>
                <a:off x="1056" y="2112"/>
                <a:ext cx="2304" cy="432"/>
                <a:chOff x="1056" y="2112"/>
                <a:chExt cx="2304" cy="432"/>
              </a:xfrm>
            </p:grpSpPr>
            <p:grpSp>
              <p:nvGrpSpPr>
                <p:cNvPr id="37919" name="Group 63"/>
                <p:cNvGrpSpPr>
                  <a:grpSpLocks/>
                </p:cNvGrpSpPr>
                <p:nvPr/>
              </p:nvGrpSpPr>
              <p:grpSpPr bwMode="auto">
                <a:xfrm>
                  <a:off x="1056" y="2112"/>
                  <a:ext cx="1152" cy="432"/>
                  <a:chOff x="1056" y="1872"/>
                  <a:chExt cx="1152" cy="672"/>
                </a:xfrm>
              </p:grpSpPr>
              <p:sp>
                <p:nvSpPr>
                  <p:cNvPr id="41024" name="Freeform 64"/>
                  <p:cNvSpPr>
                    <a:spLocks/>
                  </p:cNvSpPr>
                  <p:nvPr/>
                </p:nvSpPr>
                <p:spPr bwMode="auto">
                  <a:xfrm>
                    <a:off x="1013" y="1921"/>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5" name="Freeform 65"/>
                  <p:cNvSpPr>
                    <a:spLocks/>
                  </p:cNvSpPr>
                  <p:nvPr/>
                </p:nvSpPr>
                <p:spPr bwMode="auto">
                  <a:xfrm flipV="1">
                    <a:off x="1588" y="2265"/>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20" name="Group 66"/>
                <p:cNvGrpSpPr>
                  <a:grpSpLocks/>
                </p:cNvGrpSpPr>
                <p:nvPr/>
              </p:nvGrpSpPr>
              <p:grpSpPr bwMode="auto">
                <a:xfrm>
                  <a:off x="2208" y="2112"/>
                  <a:ext cx="1152" cy="432"/>
                  <a:chOff x="1056" y="1872"/>
                  <a:chExt cx="1152" cy="672"/>
                </a:xfrm>
              </p:grpSpPr>
              <p:sp>
                <p:nvSpPr>
                  <p:cNvPr id="41027" name="Freeform 67"/>
                  <p:cNvSpPr>
                    <a:spLocks/>
                  </p:cNvSpPr>
                  <p:nvPr/>
                </p:nvSpPr>
                <p:spPr bwMode="auto">
                  <a:xfrm>
                    <a:off x="998" y="1903"/>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28" name="Freeform 68"/>
                  <p:cNvSpPr>
                    <a:spLocks/>
                  </p:cNvSpPr>
                  <p:nvPr/>
                </p:nvSpPr>
                <p:spPr bwMode="auto">
                  <a:xfrm flipV="1">
                    <a:off x="1581" y="2228"/>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nvGrpSpPr>
              <p:cNvPr id="37912" name="Group 69"/>
              <p:cNvGrpSpPr>
                <a:grpSpLocks/>
              </p:cNvGrpSpPr>
              <p:nvPr/>
            </p:nvGrpSpPr>
            <p:grpSpPr bwMode="auto">
              <a:xfrm>
                <a:off x="3360" y="2112"/>
                <a:ext cx="2304" cy="432"/>
                <a:chOff x="1056" y="2112"/>
                <a:chExt cx="2304" cy="432"/>
              </a:xfrm>
            </p:grpSpPr>
            <p:grpSp>
              <p:nvGrpSpPr>
                <p:cNvPr id="37913" name="Group 70"/>
                <p:cNvGrpSpPr>
                  <a:grpSpLocks/>
                </p:cNvGrpSpPr>
                <p:nvPr/>
              </p:nvGrpSpPr>
              <p:grpSpPr bwMode="auto">
                <a:xfrm>
                  <a:off x="1056" y="2112"/>
                  <a:ext cx="1152" cy="432"/>
                  <a:chOff x="1056" y="1872"/>
                  <a:chExt cx="1152" cy="672"/>
                </a:xfrm>
              </p:grpSpPr>
              <p:sp>
                <p:nvSpPr>
                  <p:cNvPr id="41031" name="Freeform 71"/>
                  <p:cNvSpPr>
                    <a:spLocks/>
                  </p:cNvSpPr>
                  <p:nvPr/>
                </p:nvSpPr>
                <p:spPr bwMode="auto">
                  <a:xfrm>
                    <a:off x="995" y="1914"/>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2" name="Freeform 72"/>
                  <p:cNvSpPr>
                    <a:spLocks/>
                  </p:cNvSpPr>
                  <p:nvPr/>
                </p:nvSpPr>
                <p:spPr bwMode="auto">
                  <a:xfrm flipV="1">
                    <a:off x="1572" y="2252"/>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nvGrpSpPr>
                <p:cNvPr id="37914" name="Group 73"/>
                <p:cNvGrpSpPr>
                  <a:grpSpLocks/>
                </p:cNvGrpSpPr>
                <p:nvPr/>
              </p:nvGrpSpPr>
              <p:grpSpPr bwMode="auto">
                <a:xfrm>
                  <a:off x="2208" y="2112"/>
                  <a:ext cx="1152" cy="432"/>
                  <a:chOff x="1056" y="1872"/>
                  <a:chExt cx="1152" cy="672"/>
                </a:xfrm>
              </p:grpSpPr>
              <p:sp>
                <p:nvSpPr>
                  <p:cNvPr id="41034" name="Freeform 74"/>
                  <p:cNvSpPr>
                    <a:spLocks/>
                  </p:cNvSpPr>
                  <p:nvPr/>
                </p:nvSpPr>
                <p:spPr bwMode="auto">
                  <a:xfrm>
                    <a:off x="985" y="1886"/>
                    <a:ext cx="581"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5" name="Freeform 75"/>
                  <p:cNvSpPr>
                    <a:spLocks/>
                  </p:cNvSpPr>
                  <p:nvPr/>
                </p:nvSpPr>
                <p:spPr bwMode="auto">
                  <a:xfrm flipV="1">
                    <a:off x="1572" y="2239"/>
                    <a:ext cx="576" cy="336"/>
                  </a:xfrm>
                  <a:custGeom>
                    <a:avLst/>
                    <a:gdLst>
                      <a:gd name="T0" fmla="*/ 0 w 672"/>
                      <a:gd name="T1" fmla="*/ 336 h 336"/>
                      <a:gd name="T2" fmla="*/ 96 w 672"/>
                      <a:gd name="T3" fmla="*/ 96 h 336"/>
                      <a:gd name="T4" fmla="*/ 336 w 672"/>
                      <a:gd name="T5" fmla="*/ 0 h 336"/>
                      <a:gd name="T6" fmla="*/ 576 w 672"/>
                      <a:gd name="T7" fmla="*/ 96 h 336"/>
                      <a:gd name="T8" fmla="*/ 672 w 672"/>
                      <a:gd name="T9" fmla="*/ 336 h 336"/>
                    </a:gdLst>
                    <a:ahLst/>
                    <a:cxnLst>
                      <a:cxn ang="0">
                        <a:pos x="T0" y="T1"/>
                      </a:cxn>
                      <a:cxn ang="0">
                        <a:pos x="T2" y="T3"/>
                      </a:cxn>
                      <a:cxn ang="0">
                        <a:pos x="T4" y="T5"/>
                      </a:cxn>
                      <a:cxn ang="0">
                        <a:pos x="T6" y="T7"/>
                      </a:cxn>
                      <a:cxn ang="0">
                        <a:pos x="T8" y="T9"/>
                      </a:cxn>
                    </a:cxnLst>
                    <a:rect l="0" t="0" r="r" b="b"/>
                    <a:pathLst>
                      <a:path w="672" h="336">
                        <a:moveTo>
                          <a:pt x="0" y="336"/>
                        </a:moveTo>
                        <a:cubicBezTo>
                          <a:pt x="20" y="244"/>
                          <a:pt x="40" y="152"/>
                          <a:pt x="96" y="96"/>
                        </a:cubicBezTo>
                        <a:cubicBezTo>
                          <a:pt x="152" y="40"/>
                          <a:pt x="256" y="0"/>
                          <a:pt x="336" y="0"/>
                        </a:cubicBezTo>
                        <a:cubicBezTo>
                          <a:pt x="416" y="0"/>
                          <a:pt x="520" y="40"/>
                          <a:pt x="576" y="96"/>
                        </a:cubicBezTo>
                        <a:cubicBezTo>
                          <a:pt x="632" y="152"/>
                          <a:pt x="652" y="244"/>
                          <a:pt x="672" y="336"/>
                        </a:cubicBezTo>
                      </a:path>
                    </a:pathLst>
                  </a:custGeom>
                  <a:noFill/>
                  <a:ln w="28575" cap="flat" cmpd="sng">
                    <a:solidFill>
                      <a:schemeClr val="tx1"/>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grpSp>
        </p:grpSp>
      </p:grpSp>
      <p:grpSp>
        <p:nvGrpSpPr>
          <p:cNvPr id="37898" name="Group 76"/>
          <p:cNvGrpSpPr>
            <a:grpSpLocks/>
          </p:cNvGrpSpPr>
          <p:nvPr/>
        </p:nvGrpSpPr>
        <p:grpSpPr bwMode="auto">
          <a:xfrm>
            <a:off x="5181600" y="4724400"/>
            <a:ext cx="1066800" cy="2133600"/>
            <a:chOff x="3264" y="2976"/>
            <a:chExt cx="624" cy="1248"/>
          </a:xfrm>
        </p:grpSpPr>
        <p:sp>
          <p:nvSpPr>
            <p:cNvPr id="41037" name="Line 77"/>
            <p:cNvSpPr>
              <a:spLocks noChangeShapeType="1"/>
            </p:cNvSpPr>
            <p:nvPr/>
          </p:nvSpPr>
          <p:spPr bwMode="auto">
            <a:xfrm>
              <a:off x="3522" y="3168"/>
              <a:ext cx="174" cy="344"/>
            </a:xfrm>
            <a:prstGeom prst="line">
              <a:avLst/>
            </a:prstGeom>
            <a:noFill/>
            <a:ln w="38100">
              <a:solidFill>
                <a:srgbClr val="FF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sp>
          <p:nvSpPr>
            <p:cNvPr id="41038" name="Line 78"/>
            <p:cNvSpPr>
              <a:spLocks noChangeShapeType="1"/>
            </p:cNvSpPr>
            <p:nvPr/>
          </p:nvSpPr>
          <p:spPr bwMode="auto">
            <a:xfrm flipH="1" flipV="1">
              <a:off x="3264" y="2976"/>
              <a:ext cx="624" cy="1248"/>
            </a:xfrm>
            <a:prstGeom prst="line">
              <a:avLst/>
            </a:prstGeom>
            <a:noFill/>
            <a:ln w="38100">
              <a:solidFill>
                <a:srgbClr val="FF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eaLnBrk="0" fontAlgn="base" hangingPunct="0">
                <a:spcBef>
                  <a:spcPct val="0"/>
                </a:spcBef>
                <a:spcAft>
                  <a:spcPct val="0"/>
                </a:spcAft>
                <a:defRPr/>
              </a:pPr>
              <a:endParaRPr lang="en-US" sz="2400">
                <a:solidFill>
                  <a:srgbClr val="000000"/>
                </a:solidFill>
                <a:latin typeface="Arial" charset="0"/>
                <a:ea typeface="ＭＳ Ｐゴシック" charset="0"/>
                <a:cs typeface="ＭＳ Ｐゴシック" charset="0"/>
              </a:endParaRPr>
            </a:p>
          </p:txBody>
        </p:sp>
      </p:grpSp>
      <p:sp>
        <p:nvSpPr>
          <p:cNvPr id="41039" name="Text Box 79"/>
          <p:cNvSpPr txBox="1">
            <a:spLocks noChangeArrowheads="1"/>
          </p:cNvSpPr>
          <p:nvPr/>
        </p:nvSpPr>
        <p:spPr bwMode="auto">
          <a:xfrm>
            <a:off x="1208088" y="1987550"/>
            <a:ext cx="3211512"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defTabSz="914400" fontAlgn="base">
              <a:spcBef>
                <a:spcPct val="50000"/>
              </a:spcBef>
              <a:spcAft>
                <a:spcPct val="0"/>
              </a:spcAft>
              <a:defRPr/>
            </a:pPr>
            <a:r>
              <a:rPr lang="en-US" b="1" dirty="0">
                <a:solidFill>
                  <a:srgbClr val="FF3300"/>
                </a:solidFill>
                <a:latin typeface="Calibri"/>
                <a:ea typeface="ＭＳ Ｐゴシック" charset="0"/>
                <a:cs typeface="Calibri"/>
              </a:rPr>
              <a:t>Pass 1: pre-movement</a:t>
            </a:r>
          </a:p>
        </p:txBody>
      </p:sp>
      <p:sp>
        <p:nvSpPr>
          <p:cNvPr id="41040" name="Rectangle 80"/>
          <p:cNvSpPr>
            <a:spLocks noChangeArrowheads="1"/>
          </p:cNvSpPr>
          <p:nvPr/>
        </p:nvSpPr>
        <p:spPr bwMode="auto">
          <a:xfrm>
            <a:off x="5334000" y="1993900"/>
            <a:ext cx="33528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defTabSz="914400" fontAlgn="base">
              <a:spcBef>
                <a:spcPct val="0"/>
              </a:spcBef>
              <a:spcAft>
                <a:spcPct val="0"/>
              </a:spcAft>
              <a:defRPr/>
            </a:pPr>
            <a:r>
              <a:rPr lang="en-US" b="1">
                <a:solidFill>
                  <a:srgbClr val="FF3300"/>
                </a:solidFill>
                <a:latin typeface="Calibri"/>
                <a:ea typeface="ＭＳ Ｐゴシック" charset="0"/>
                <a:cs typeface="Calibri"/>
              </a:rPr>
              <a:t>Pass 2: post-movement</a:t>
            </a:r>
          </a:p>
        </p:txBody>
      </p:sp>
      <p:grpSp>
        <p:nvGrpSpPr>
          <p:cNvPr id="41041" name="Group 81"/>
          <p:cNvGrpSpPr>
            <a:grpSpLocks/>
          </p:cNvGrpSpPr>
          <p:nvPr/>
        </p:nvGrpSpPr>
        <p:grpSpPr bwMode="auto">
          <a:xfrm>
            <a:off x="6553200" y="4013200"/>
            <a:ext cx="2286000" cy="1854200"/>
            <a:chOff x="4128" y="2528"/>
            <a:chExt cx="1440" cy="1168"/>
          </a:xfrm>
        </p:grpSpPr>
        <p:sp>
          <p:nvSpPr>
            <p:cNvPr id="41042" name="Rectangle 82"/>
            <p:cNvSpPr>
              <a:spLocks noChangeArrowheads="1"/>
            </p:cNvSpPr>
            <p:nvPr/>
          </p:nvSpPr>
          <p:spPr bwMode="auto">
            <a:xfrm>
              <a:off x="4128" y="2528"/>
              <a:ext cx="1440"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defTabSz="914400" fontAlgn="base">
                <a:spcBef>
                  <a:spcPct val="0"/>
                </a:spcBef>
                <a:spcAft>
                  <a:spcPct val="0"/>
                </a:spcAft>
                <a:defRPr/>
              </a:pPr>
              <a:r>
                <a:rPr lang="en-US" sz="1600" b="1">
                  <a:solidFill>
                    <a:srgbClr val="FF3300"/>
                  </a:solidFill>
                  <a:latin typeface="Calibri"/>
                  <a:ea typeface="ＭＳ Ｐゴシック" charset="0"/>
                  <a:cs typeface="Calibri"/>
                </a:rPr>
                <a:t>phase shift due to ground motion</a:t>
              </a:r>
              <a:endParaRPr lang="en-US" b="1">
                <a:solidFill>
                  <a:srgbClr val="FF3300"/>
                </a:solidFill>
                <a:latin typeface="Calibri"/>
                <a:ea typeface="ＭＳ Ｐゴシック" charset="0"/>
                <a:cs typeface="Calibri"/>
              </a:endParaRPr>
            </a:p>
          </p:txBody>
        </p:sp>
        <p:sp>
          <p:nvSpPr>
            <p:cNvPr id="41043" name="Line 83"/>
            <p:cNvSpPr>
              <a:spLocks noChangeShapeType="1"/>
            </p:cNvSpPr>
            <p:nvPr/>
          </p:nvSpPr>
          <p:spPr bwMode="auto">
            <a:xfrm flipH="1">
              <a:off x="4464" y="3024"/>
              <a:ext cx="192" cy="672"/>
            </a:xfrm>
            <a:prstGeom prst="line">
              <a:avLst/>
            </a:prstGeom>
            <a:noFill/>
            <a:ln w="25400">
              <a:solidFill>
                <a:srgbClr val="FF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914400" eaLnBrk="0" fontAlgn="base" hangingPunct="0">
                <a:spcBef>
                  <a:spcPct val="0"/>
                </a:spcBef>
                <a:spcAft>
                  <a:spcPct val="0"/>
                </a:spcAft>
                <a:defRPr/>
              </a:pPr>
              <a:endParaRPr lang="en-US" sz="2400">
                <a:solidFill>
                  <a:srgbClr val="000000"/>
                </a:solidFill>
                <a:latin typeface="Calibri"/>
                <a:ea typeface="ＭＳ Ｐゴシック" charset="0"/>
                <a:cs typeface="Calibri"/>
              </a:endParaRPr>
            </a:p>
          </p:txBody>
        </p:sp>
      </p:grpSp>
      <p:sp>
        <p:nvSpPr>
          <p:cNvPr id="41044" name="Text Box 84"/>
          <p:cNvSpPr txBox="1">
            <a:spLocks noChangeArrowheads="1"/>
          </p:cNvSpPr>
          <p:nvPr/>
        </p:nvSpPr>
        <p:spPr bwMode="auto">
          <a:xfrm>
            <a:off x="2057439" y="2969568"/>
            <a:ext cx="11079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fontAlgn="base">
              <a:spcBef>
                <a:spcPct val="50000"/>
              </a:spcBef>
              <a:spcAft>
                <a:spcPct val="0"/>
              </a:spcAft>
              <a:defRPr/>
            </a:pPr>
            <a:r>
              <a:rPr lang="en-US" b="1">
                <a:solidFill>
                  <a:srgbClr val="FF3300"/>
                </a:solidFill>
                <a:latin typeface="Calibri"/>
                <a:ea typeface="ＭＳ Ｐゴシック" charset="0"/>
                <a:cs typeface="Calibri"/>
              </a:rPr>
              <a:t>phase=</a:t>
            </a:r>
            <a:r>
              <a:rPr lang="en-US" sz="2400" b="1">
                <a:solidFill>
                  <a:srgbClr val="FF3300"/>
                </a:solidFill>
                <a:latin typeface="Calibri"/>
                <a:ea typeface="ＭＳ Ｐゴシック" charset="0"/>
                <a:cs typeface="Calibri"/>
                <a:sym typeface="Symbol" charset="0"/>
              </a:rPr>
              <a:t></a:t>
            </a:r>
            <a:r>
              <a:rPr lang="en-US" b="1" baseline="-25000">
                <a:solidFill>
                  <a:srgbClr val="FF3300"/>
                </a:solidFill>
                <a:latin typeface="Calibri"/>
                <a:ea typeface="ＭＳ Ｐゴシック" charset="0"/>
                <a:cs typeface="Calibri"/>
              </a:rPr>
              <a:t>1</a:t>
            </a:r>
            <a:endParaRPr lang="en-US" b="1">
              <a:solidFill>
                <a:srgbClr val="FF3300"/>
              </a:solidFill>
              <a:latin typeface="Calibri"/>
              <a:ea typeface="ＭＳ Ｐゴシック" charset="0"/>
              <a:cs typeface="Calibri"/>
            </a:endParaRPr>
          </a:p>
        </p:txBody>
      </p:sp>
      <p:sp>
        <p:nvSpPr>
          <p:cNvPr id="41045" name="Text Box 85"/>
          <p:cNvSpPr txBox="1">
            <a:spLocks noChangeArrowheads="1"/>
          </p:cNvSpPr>
          <p:nvPr/>
        </p:nvSpPr>
        <p:spPr bwMode="auto">
          <a:xfrm>
            <a:off x="6172239" y="2969568"/>
            <a:ext cx="11079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fontAlgn="base">
              <a:spcBef>
                <a:spcPct val="50000"/>
              </a:spcBef>
              <a:spcAft>
                <a:spcPct val="0"/>
              </a:spcAft>
              <a:defRPr/>
            </a:pPr>
            <a:r>
              <a:rPr lang="en-US" b="1">
                <a:solidFill>
                  <a:srgbClr val="FF3300"/>
                </a:solidFill>
                <a:latin typeface="Calibri"/>
                <a:ea typeface="ＭＳ Ｐゴシック" charset="0"/>
                <a:cs typeface="Calibri"/>
              </a:rPr>
              <a:t>phase=</a:t>
            </a:r>
            <a:r>
              <a:rPr lang="en-US" sz="2400" b="1">
                <a:solidFill>
                  <a:srgbClr val="FF3300"/>
                </a:solidFill>
                <a:latin typeface="Calibri"/>
                <a:ea typeface="ＭＳ Ｐゴシック" charset="0"/>
                <a:cs typeface="Calibri"/>
                <a:sym typeface="Symbol" charset="0"/>
              </a:rPr>
              <a:t></a:t>
            </a:r>
            <a:r>
              <a:rPr lang="en-US" b="1" baseline="-25000">
                <a:solidFill>
                  <a:srgbClr val="FF3300"/>
                </a:solidFill>
                <a:latin typeface="Calibri"/>
                <a:ea typeface="ＭＳ Ｐゴシック" charset="0"/>
                <a:cs typeface="Calibri"/>
              </a:rPr>
              <a:t>2</a:t>
            </a:r>
            <a:endParaRPr lang="en-US" b="1">
              <a:solidFill>
                <a:srgbClr val="FF3300"/>
              </a:solidFill>
              <a:latin typeface="Calibri"/>
              <a:ea typeface="ＭＳ Ｐゴシック" charset="0"/>
              <a:cs typeface="Calibri"/>
            </a:endParaRPr>
          </a:p>
        </p:txBody>
      </p:sp>
      <p:sp>
        <p:nvSpPr>
          <p:cNvPr id="41046" name="Rectangle 86"/>
          <p:cNvSpPr>
            <a:spLocks noGrp="1" noChangeArrowheads="1"/>
          </p:cNvSpPr>
          <p:nvPr>
            <p:ph type="title"/>
          </p:nvPr>
        </p:nvSpPr>
        <p:spPr>
          <a:xfrm>
            <a:off x="685800" y="381000"/>
            <a:ext cx="7772400" cy="1143000"/>
          </a:xfrm>
        </p:spPr>
        <p:txBody>
          <a:bodyPr anchor="t"/>
          <a:lstStyle/>
          <a:p>
            <a:pPr eaLnBrk="1" hangingPunct="1">
              <a:defRPr/>
            </a:pPr>
            <a:r>
              <a:rPr lang="en-US" sz="4400" dirty="0" err="1">
                <a:latin typeface="Calibri"/>
                <a:cs typeface="Calibri"/>
              </a:rPr>
              <a:t>InSAR</a:t>
            </a:r>
            <a:r>
              <a:rPr lang="en-US" sz="4400" dirty="0">
                <a:latin typeface="Calibri"/>
                <a:cs typeface="Calibri"/>
              </a:rPr>
              <a:t>: How it works</a:t>
            </a:r>
          </a:p>
        </p:txBody>
      </p:sp>
    </p:spTree>
    <p:extLst>
      <p:ext uri="{BB962C8B-B14F-4D97-AF65-F5344CB8AC3E}">
        <p14:creationId xmlns:p14="http://schemas.microsoft.com/office/powerpoint/2010/main" val="749512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TotalTime>
  <Words>3848</Words>
  <Application>Microsoft Macintosh PowerPoint</Application>
  <PresentationFormat>On-screen Show (4:3)</PresentationFormat>
  <Paragraphs>375</Paragraphs>
  <Slides>50</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Apple Braille</vt:lpstr>
      <vt:lpstr>Arial</vt:lpstr>
      <vt:lpstr>Calibri</vt:lpstr>
      <vt:lpstr>Calibri Light</vt:lpstr>
      <vt:lpstr>Cambria Math</vt:lpstr>
      <vt:lpstr>Tahoma</vt:lpstr>
      <vt:lpstr>Times New Roman</vt:lpstr>
      <vt:lpstr>Wingdings</vt:lpstr>
      <vt:lpstr>Office Theme</vt:lpstr>
      <vt:lpstr>How does InSAR work?</vt:lpstr>
      <vt:lpstr>PowerPoint Presentation</vt:lpstr>
      <vt:lpstr>Interferometric SAR (InSAR) Theory</vt:lpstr>
      <vt:lpstr>PowerPoint Presentation</vt:lpstr>
      <vt:lpstr>PowerPoint Presentation</vt:lpstr>
      <vt:lpstr>PowerPoint Presentation</vt:lpstr>
      <vt:lpstr>Another view</vt:lpstr>
      <vt:lpstr>InSAR: How it works</vt:lpstr>
      <vt:lpstr>InSAR: How it works</vt:lpstr>
      <vt:lpstr>InSAR: 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and Challenges of InSAR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Atmospheric Corrections for InSAR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InSAR Time-series</vt:lpstr>
      <vt:lpstr>PowerPoint Presentation</vt:lpstr>
      <vt:lpstr>PowerPoint Presentation</vt:lpstr>
      <vt:lpstr>How to go from InSAR interferogram to time-series?</vt:lpstr>
      <vt:lpstr>Cumulative displacements from individual interferograms</vt:lpstr>
      <vt:lpstr>InSAR Time-series</vt:lpstr>
      <vt:lpstr>InSAR Time-series</vt:lpstr>
      <vt:lpstr>InSAR Time-series</vt:lpstr>
      <vt:lpstr>Calculating time-series</vt:lpstr>
      <vt:lpstr>Next week we will walk through an actual InSAR time-series calculation!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InSAR work?</dc:title>
  <dc:creator>Maurer, Jeremy</dc:creator>
  <cp:lastModifiedBy>Maurer, Jeremy</cp:lastModifiedBy>
  <cp:revision>12</cp:revision>
  <dcterms:created xsi:type="dcterms:W3CDTF">2022-10-31T23:57:10Z</dcterms:created>
  <dcterms:modified xsi:type="dcterms:W3CDTF">2022-11-01T01:55:47Z</dcterms:modified>
</cp:coreProperties>
</file>